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9" r:id="rId1"/>
  </p:sldMasterIdLst>
  <p:notesMasterIdLst>
    <p:notesMasterId r:id="rId24"/>
  </p:notesMasterIdLst>
  <p:sldIdLst>
    <p:sldId id="315" r:id="rId2"/>
    <p:sldId id="316" r:id="rId3"/>
    <p:sldId id="317" r:id="rId4"/>
    <p:sldId id="318" r:id="rId5"/>
    <p:sldId id="289" r:id="rId6"/>
    <p:sldId id="260" r:id="rId7"/>
    <p:sldId id="292" r:id="rId8"/>
    <p:sldId id="294" r:id="rId9"/>
    <p:sldId id="300" r:id="rId10"/>
    <p:sldId id="293" r:id="rId11"/>
    <p:sldId id="304" r:id="rId12"/>
    <p:sldId id="303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371526"/>
    <a:srgbClr val="FFE9BD"/>
    <a:srgbClr val="FFDD99"/>
    <a:srgbClr val="F6E4D3"/>
    <a:srgbClr val="3A6D89"/>
    <a:srgbClr val="EE6C68"/>
    <a:srgbClr val="C6ECFD"/>
    <a:srgbClr val="FFFCE7"/>
    <a:srgbClr val="F7E4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4674"/>
  </p:normalViewPr>
  <p:slideViewPr>
    <p:cSldViewPr snapToGrid="0" snapToObjects="1" showGuides="1">
      <p:cViewPr varScale="1">
        <p:scale>
          <a:sx n="85" d="100"/>
          <a:sy n="85" d="100"/>
        </p:scale>
        <p:origin x="566" y="5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BCF85-89F0-44D0-976A-175F14543B9B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57AC8-BFB4-4EED-A017-C7D0963796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464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57AC8-BFB4-4EED-A017-C7D09637965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808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15832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05538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170009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93120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737193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102574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858933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706611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81363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233757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973836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155134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327489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81531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93876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17740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673ED-44FF-426B-9D89-6F8B4DB1C997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1425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du.pacc.ru/kinopacc/articles/57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jO3UBC6fe8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6KFgVKQcx_s&amp;feature=emb_title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4813" y="478766"/>
            <a:ext cx="8915399" cy="2262781"/>
          </a:xfrm>
        </p:spPr>
        <p:txBody>
          <a:bodyPr/>
          <a:lstStyle/>
          <a:p>
            <a:r>
              <a:rPr lang="ru-RU" dirty="0" smtClean="0"/>
              <a:t>Тема: Деньги. Роль денег в жизни человека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marL="342900" indent="-342900">
              <a:buAutoNum type="arabicPeriod"/>
            </a:pPr>
            <a:r>
              <a:rPr lang="ru-RU" dirty="0" err="1" smtClean="0"/>
              <a:t>Суртаева</a:t>
            </a:r>
            <a:r>
              <a:rPr lang="ru-RU" dirty="0" smtClean="0"/>
              <a:t> Татьяна Васильевна, КОУ РА «СКОШИ для детей с нарушением слуха»</a:t>
            </a:r>
          </a:p>
          <a:p>
            <a:pPr marL="342900" indent="-342900">
              <a:buAutoNum type="arabicPeriod"/>
            </a:pPr>
            <a:r>
              <a:rPr lang="ru-RU" dirty="0" err="1" smtClean="0"/>
              <a:t>Чурекенов</a:t>
            </a:r>
            <a:r>
              <a:rPr lang="ru-RU" dirty="0" smtClean="0"/>
              <a:t> Влад Владимирович, </a:t>
            </a:r>
            <a:r>
              <a:rPr lang="ru-RU" dirty="0"/>
              <a:t>КОУ РА «СКОШИ для детей с нарушением слуха»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err="1" smtClean="0"/>
              <a:t>Кайсанова</a:t>
            </a:r>
            <a:r>
              <a:rPr lang="ru-RU" dirty="0" smtClean="0"/>
              <a:t> Фарида </a:t>
            </a:r>
            <a:r>
              <a:rPr lang="ru-RU" dirty="0" err="1" smtClean="0"/>
              <a:t>Аясовна</a:t>
            </a:r>
            <a:r>
              <a:rPr lang="ru-RU" dirty="0" smtClean="0"/>
              <a:t>, МАОУ «Кадетская школа № 4 г. Горно-Алтайска».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63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24013"/>
            <a:ext cx="11582400" cy="3404334"/>
          </a:xfrm>
        </p:spPr>
        <p:txBody>
          <a:bodyPr>
            <a:norm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появились первые деньги?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Какие бывают деньги?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появились монеты? 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бартер? 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518212" y="4545106"/>
            <a:ext cx="6678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hlinkClick r:id="rId2"/>
              </a:rPr>
              <a:t>https://edu.pacc.ru/kinopacc/articles/57/#80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0A9C93A-1370-4EA9-B534-A04DD4337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1683" y="5655633"/>
            <a:ext cx="10753725" cy="3766185"/>
          </a:xfrm>
        </p:spPr>
        <p:txBody>
          <a:bodyPr/>
          <a:lstStyle/>
          <a:p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людям было необходимо меняться? </a:t>
            </a:r>
          </a:p>
          <a:p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со временем меняться становилось все сложнее? </a:t>
            </a:r>
          </a:p>
          <a:p>
            <a:endParaRPr lang="ru-RU" dirty="0"/>
          </a:p>
        </p:txBody>
      </p:sp>
      <p:pic>
        <p:nvPicPr>
          <p:cNvPr id="5" name="Мультимедиа в Интернете 4" title="Сказка о деньгах. Серия «История возникновения денег. Обмен» (5-7 классы)">
            <a:hlinkClick r:id="" action="ppaction://media"/>
            <a:extLst>
              <a:ext uri="{FF2B5EF4-FFF2-40B4-BE49-F238E27FC236}">
                <a16:creationId xmlns="" xmlns:a16="http://schemas.microsoft.com/office/drawing/2014/main" id="{F8D8BB30-956B-4F46-8DA4-1C4A4D3A33E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37805" y="573206"/>
            <a:ext cx="8738709" cy="491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7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841812" y="1021976"/>
            <a:ext cx="7109012" cy="7530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08612" y="385482"/>
            <a:ext cx="4975412" cy="6364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119" y="308906"/>
            <a:ext cx="10772775" cy="1658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Физкультминутка</a:t>
            </a:r>
            <a:r>
              <a:rPr lang="ru-RU" sz="4800" dirty="0" smtClean="0">
                <a:solidFill>
                  <a:schemeClr val="tx1"/>
                </a:solidFill>
              </a:rPr>
              <a:t/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bg1"/>
                </a:solidFill>
              </a:rPr>
              <a:t>«</a:t>
            </a:r>
            <a:r>
              <a:rPr lang="ru-RU" sz="4800" dirty="0">
                <a:solidFill>
                  <a:schemeClr val="bg1"/>
                </a:solidFill>
              </a:rPr>
              <a:t>С</a:t>
            </a:r>
            <a:r>
              <a:rPr lang="ru-RU" sz="4800" dirty="0" smtClean="0">
                <a:solidFill>
                  <a:schemeClr val="bg1"/>
                </a:solidFill>
              </a:rPr>
              <a:t>ложи денежный </a:t>
            </a:r>
            <a:r>
              <a:rPr lang="ru-RU" sz="4800" dirty="0" err="1" smtClean="0">
                <a:solidFill>
                  <a:schemeClr val="bg1"/>
                </a:solidFill>
              </a:rPr>
              <a:t>пазл</a:t>
            </a:r>
            <a:r>
              <a:rPr lang="ru-RU" sz="4800" dirty="0" smtClean="0">
                <a:solidFill>
                  <a:schemeClr val="bg1"/>
                </a:solidFill>
              </a:rPr>
              <a:t>»</a:t>
            </a:r>
            <a:r>
              <a:rPr lang="ru-RU" sz="4800" b="1" dirty="0" smtClean="0">
                <a:solidFill>
                  <a:schemeClr val="tx1"/>
                </a:solidFill>
              </a:rPr>
              <a:t/>
            </a:r>
            <a:br>
              <a:rPr lang="ru-RU" sz="4800" b="1" dirty="0" smtClean="0">
                <a:solidFill>
                  <a:schemeClr val="tx1"/>
                </a:solidFill>
              </a:rPr>
            </a:b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473842C6-292A-4419-B785-C1F93A2DE56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3090640-6A98-4A34-89D0-8979FFEBE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212" y="2133600"/>
            <a:ext cx="7081392" cy="442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3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670539" y="1772520"/>
            <a:ext cx="10080258" cy="512344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Оплачивая покупки наличными, нужно уметь быстро и правильно рассчитать сумму покупки и размер сдачи. Особенно это актуально для покупок в местах, где продавец может обмануть покупателя, или по невнимательности выдать неправильную сумму сдачи: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800" dirty="0"/>
              <a:t>н</a:t>
            </a:r>
            <a:r>
              <a:rPr lang="ru-RU" sz="2800" dirty="0" smtClean="0"/>
              <a:t>а рынке;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800" dirty="0"/>
              <a:t>п</a:t>
            </a:r>
            <a:r>
              <a:rPr lang="ru-RU" sz="2800" dirty="0" smtClean="0"/>
              <a:t>ри покупке товара с рук;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800" dirty="0"/>
              <a:t>п</a:t>
            </a:r>
            <a:r>
              <a:rPr lang="ru-RU" sz="2800" dirty="0" smtClean="0"/>
              <a:t>ри оплате товара курьеру.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8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159624" y="262171"/>
            <a:ext cx="4105835" cy="6163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564" y="262171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Способы оплаты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Терминал        Мобильный телефон     Банкомат Банковская карта                                  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Наличные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877063" y="1052339"/>
            <a:ext cx="1299883" cy="9470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5593670" y="1237503"/>
            <a:ext cx="17929" cy="4894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614484" y="1260366"/>
            <a:ext cx="71717" cy="624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8005482" y="1201271"/>
            <a:ext cx="896471" cy="624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328874" y="1316453"/>
            <a:ext cx="27709" cy="16342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3429000"/>
            <a:ext cx="2389043" cy="23522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100" y="3573320"/>
            <a:ext cx="2159846" cy="2472079"/>
          </a:xfrm>
          <a:prstGeom prst="rect">
            <a:avLst/>
          </a:prstGeom>
        </p:spPr>
      </p:pic>
      <p:pic>
        <p:nvPicPr>
          <p:cNvPr id="1032" name="Picture 8" descr="Александера карту банка фунтов Рассела жилья счета корнями Великобритании d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6369" y="2645613"/>
            <a:ext cx="2726171" cy="204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ash. возврат страховки по кредиту в новосибирске. 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568" y="3338225"/>
            <a:ext cx="1999592" cy="156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/>
          <a:srcRect l="22273" t="8675" r="18502" b="-8372"/>
          <a:stretch/>
        </p:blipFill>
        <p:spPr>
          <a:xfrm>
            <a:off x="7356583" y="3429000"/>
            <a:ext cx="1574847" cy="3534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2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492188" y="412376"/>
            <a:ext cx="3272118" cy="9771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Задача № 1.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/>
              <a:t>	Вы </a:t>
            </a:r>
            <a:r>
              <a:rPr lang="ru-RU" sz="2800" dirty="0"/>
              <a:t>получили сдачу купюрой, на которой что- то написано, да еще и надорван уголок и очень расстроились, что не заметили вовремя, ведь теперь ее никто не возьмёт у вас. Какую купюру считают платежеспособной</a:t>
            </a:r>
            <a:r>
              <a:rPr lang="ru-RU" sz="2800" dirty="0" smtClean="0"/>
              <a:t>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226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hlinkClick r:id="rId2"/>
              </a:rPr>
              <a:t>https://www.youtube.com/watch?v=6KFgVKQcx_s&amp;feature=emb_title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525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383716" y="420446"/>
            <a:ext cx="3398519" cy="10318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Задача № 2.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21659" y="1766047"/>
            <a:ext cx="8915400" cy="3777622"/>
          </a:xfrm>
        </p:spPr>
        <p:txBody>
          <a:bodyPr>
            <a:noAutofit/>
          </a:bodyPr>
          <a:lstStyle/>
          <a:p>
            <a:r>
              <a:rPr lang="ru-RU" sz="2400" dirty="0"/>
              <a:t>В магазине Саша дал кассиру крупную купюру. Кассир сказал, что купюра фальшивая, и вернуть ее отказался. Саша потребовал позвать администратора. Администратор назвал его фальшивомонетчиком, угрожал судом и тюрьмой, а затем предложил уйти, но без купюры.</a:t>
            </a:r>
          </a:p>
          <a:p>
            <a:pPr marL="0" indent="0">
              <a:buNone/>
            </a:pPr>
            <a:r>
              <a:rPr lang="ru-RU" sz="2400" b="1" i="1" dirty="0"/>
              <a:t>Что делать Саше</a:t>
            </a:r>
            <a:r>
              <a:rPr lang="ru-RU" sz="2400" b="1" i="1" dirty="0" smtClean="0"/>
              <a:t>?</a:t>
            </a:r>
            <a:endParaRPr lang="ru-RU" sz="2400" b="1" i="1" dirty="0"/>
          </a:p>
          <a:p>
            <a:r>
              <a:rPr lang="ru-RU" sz="2400" b="1" dirty="0" smtClean="0"/>
              <a:t>Решение</a:t>
            </a:r>
            <a:r>
              <a:rPr lang="ru-RU" sz="2400" dirty="0" smtClean="0"/>
              <a:t>: По </a:t>
            </a:r>
            <a:r>
              <a:rPr lang="ru-RU" sz="2400" dirty="0"/>
              <a:t>закону при обнаружении подозрительной купюры кассир/администратор обязан вызывать </a:t>
            </a:r>
            <a:r>
              <a:rPr lang="ru-RU" sz="2400" dirty="0" smtClean="0"/>
              <a:t>полицию.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805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89212" y="624110"/>
            <a:ext cx="4636341" cy="7833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Выводы к задачам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i="1" dirty="0"/>
              <a:t>Какой вывод можно сделать из приключений ребят? </a:t>
            </a:r>
            <a:endParaRPr lang="ru-RU" sz="2400" dirty="0"/>
          </a:p>
          <a:p>
            <a:r>
              <a:rPr lang="ru-RU" sz="2400" b="1" i="1" dirty="0"/>
              <a:t>Как отличить настоящую купюру от фальшивой?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45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592925" y="624110"/>
            <a:ext cx="2911404" cy="684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Блиц опрос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9649" y="1650521"/>
            <a:ext cx="8915400" cy="3777622"/>
          </a:xfrm>
        </p:spPr>
        <p:txBody>
          <a:bodyPr>
            <a:noAutofit/>
          </a:bodyPr>
          <a:lstStyle/>
          <a:p>
            <a:pPr lvl="0"/>
            <a:r>
              <a:rPr lang="ru-RU" sz="2000" dirty="0"/>
              <a:t>Как называется плата за работу? </a:t>
            </a:r>
          </a:p>
          <a:p>
            <a:pPr marL="0" lvl="0" indent="0">
              <a:buNone/>
            </a:pPr>
            <a:r>
              <a:rPr lang="ru-RU" sz="2000" dirty="0" smtClean="0"/>
              <a:t>(</a:t>
            </a:r>
            <a:r>
              <a:rPr lang="ru-RU" sz="2000" dirty="0"/>
              <a:t>Зарплата)</a:t>
            </a:r>
          </a:p>
          <a:p>
            <a:pPr lvl="0"/>
            <a:r>
              <a:rPr lang="ru-RU" sz="2000" dirty="0"/>
              <a:t>Прямой обмен товаров одних на другие? </a:t>
            </a:r>
            <a:endParaRPr lang="ru-RU" sz="2000" dirty="0" smtClean="0"/>
          </a:p>
          <a:p>
            <a:pPr marL="0" lvl="0" indent="0">
              <a:buNone/>
            </a:pPr>
            <a:r>
              <a:rPr lang="ru-RU" sz="2000" dirty="0" smtClean="0"/>
              <a:t>(</a:t>
            </a:r>
            <a:r>
              <a:rPr lang="ru-RU" sz="2000" dirty="0"/>
              <a:t>Бартер)</a:t>
            </a:r>
          </a:p>
          <a:p>
            <a:pPr lvl="0"/>
            <a:r>
              <a:rPr lang="ru-RU" sz="2000" dirty="0"/>
              <a:t>Часть гривны, которую отрубали</a:t>
            </a:r>
            <a:r>
              <a:rPr lang="ru-RU" sz="2000" dirty="0" smtClean="0"/>
              <a:t>?</a:t>
            </a:r>
          </a:p>
          <a:p>
            <a:pPr marL="0" lvl="0" indent="0">
              <a:buNone/>
            </a:pPr>
            <a:r>
              <a:rPr lang="ru-RU" sz="2000" dirty="0" smtClean="0"/>
              <a:t> </a:t>
            </a:r>
            <a:r>
              <a:rPr lang="ru-RU" sz="2000" dirty="0"/>
              <a:t>(Рубли)</a:t>
            </a:r>
          </a:p>
          <a:p>
            <a:pPr lvl="0"/>
            <a:r>
              <a:rPr lang="ru-RU" sz="2000" dirty="0"/>
              <a:t>Особый товар, который можно обменять на любые товарные и услуги? </a:t>
            </a:r>
            <a:endParaRPr lang="ru-RU" sz="2000" dirty="0" smtClean="0"/>
          </a:p>
          <a:p>
            <a:pPr marL="0" lvl="0" indent="0">
              <a:buNone/>
            </a:pPr>
            <a:r>
              <a:rPr lang="ru-RU" sz="2000" dirty="0" smtClean="0"/>
              <a:t>(</a:t>
            </a:r>
            <a:r>
              <a:rPr lang="ru-RU" sz="2000" dirty="0"/>
              <a:t>Деньги)</a:t>
            </a:r>
          </a:p>
          <a:p>
            <a:r>
              <a:rPr lang="ru-RU" sz="2000" dirty="0"/>
              <a:t>Деньги, которые откладывают на </a:t>
            </a:r>
            <a:r>
              <a:rPr lang="ru-RU" sz="2000" dirty="0" smtClean="0"/>
              <a:t>будущее?</a:t>
            </a:r>
          </a:p>
          <a:p>
            <a:pPr marL="0" indent="0">
              <a:buNone/>
            </a:pPr>
            <a:r>
              <a:rPr lang="ru-RU" sz="2000" dirty="0" smtClean="0"/>
              <a:t>(Сбережения</a:t>
            </a:r>
            <a:r>
              <a:rPr lang="ru-RU" sz="2000" dirty="0"/>
              <a:t>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01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38687" y="4150659"/>
            <a:ext cx="10365925" cy="20260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38687" y="2519082"/>
            <a:ext cx="8256325" cy="15598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38687" y="1492370"/>
            <a:ext cx="10192701" cy="946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92925" y="624110"/>
            <a:ext cx="8532275" cy="7295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Цель и образовательные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8687" y="1492370"/>
            <a:ext cx="10365925" cy="55726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Цель: познакомить обучающихся </a:t>
            </a:r>
            <a:r>
              <a:rPr lang="ru-RU" dirty="0">
                <a:solidFill>
                  <a:schemeClr val="bg1"/>
                </a:solidFill>
              </a:rPr>
              <a:t>«Что такое деньги»,</a:t>
            </a:r>
            <a:r>
              <a:rPr lang="ru-RU" dirty="0" smtClean="0">
                <a:solidFill>
                  <a:schemeClr val="bg1"/>
                </a:solidFill>
              </a:rPr>
              <a:t> о способах распознавания фальшивых банкнот, правил поведения при выявлении фальшивых банкнот, зачем  </a:t>
            </a:r>
            <a:r>
              <a:rPr lang="ru-RU" dirty="0">
                <a:solidFill>
                  <a:schemeClr val="bg1"/>
                </a:solidFill>
              </a:rPr>
              <a:t>они нужны, и роль денег в жизни человека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Предметные</a:t>
            </a:r>
            <a:r>
              <a:rPr lang="ru-RU" b="1" dirty="0">
                <a:solidFill>
                  <a:schemeClr val="bg1"/>
                </a:solidFill>
              </a:rPr>
              <a:t>: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 </a:t>
            </a:r>
            <a:r>
              <a:rPr lang="ru-RU" dirty="0">
                <a:solidFill>
                  <a:schemeClr val="bg1"/>
                </a:solidFill>
              </a:rPr>
              <a:t>-содействовать усвоению понятий «обмен», «бартер», «деньги»;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-познакомить с историей появления товарно-денежных отношениях;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-развивать представление о товарно-денежных отношениях;</a:t>
            </a:r>
          </a:p>
          <a:p>
            <a:r>
              <a:rPr lang="ru-RU" b="1" dirty="0">
                <a:solidFill>
                  <a:schemeClr val="bg1"/>
                </a:solidFill>
              </a:rPr>
              <a:t>Личностные: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-умение обучающих сотрудничать со взрослыми и сверстниками в игровых и реальных экономических ситуациях;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-проявление самостоятельности и личной ответственности за своё финансовое поведение, понимание необходимости собственной финансовой грамотности и мотивации к её развитию.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80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411506" y="555812"/>
            <a:ext cx="2474259" cy="833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Выводы: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i="1" dirty="0"/>
              <a:t>Что я узнал нового?</a:t>
            </a:r>
            <a:endParaRPr lang="ru-RU" sz="3200" dirty="0"/>
          </a:p>
          <a:p>
            <a:r>
              <a:rPr lang="ru-RU" sz="3200" i="1" dirty="0"/>
              <a:t>Какие вопросы появились?</a:t>
            </a:r>
            <a:endParaRPr lang="ru-RU" sz="3200" dirty="0"/>
          </a:p>
          <a:p>
            <a:r>
              <a:rPr lang="ru-RU" sz="3200" i="1" dirty="0"/>
              <a:t>Что захотелось узнать?</a:t>
            </a:r>
            <a:endParaRPr lang="ru-RU" sz="3200" dirty="0"/>
          </a:p>
          <a:p>
            <a:r>
              <a:rPr lang="ru-RU" sz="3200" i="1" dirty="0"/>
              <a:t>Что оказалось трудным для понимания?</a:t>
            </a:r>
            <a:endParaRPr lang="ru-RU" sz="3200" dirty="0"/>
          </a:p>
          <a:p>
            <a:r>
              <a:rPr lang="ru-RU" sz="3200" i="1" dirty="0"/>
              <a:t>Что понравилось/не понравилось на уроке?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74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592925" y="484094"/>
            <a:ext cx="4973287" cy="9233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Домашнее задание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Напишите пословицы и поговорки </a:t>
            </a:r>
            <a:r>
              <a:rPr lang="ru-RU" sz="2800" dirty="0"/>
              <a:t>о </a:t>
            </a:r>
            <a:r>
              <a:rPr lang="ru-RU" sz="2800" dirty="0" smtClean="0"/>
              <a:t>деньгах.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192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419600" y="1020762"/>
            <a:ext cx="2904565" cy="6377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95384" y="102076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Рефлексия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2120660"/>
            <a:ext cx="4581669" cy="446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4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53035" y="1354347"/>
            <a:ext cx="10829365" cy="51931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8870" y="1425387"/>
            <a:ext cx="10372503" cy="5122061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err="1">
                <a:solidFill>
                  <a:schemeClr val="bg1"/>
                </a:solidFill>
              </a:rPr>
              <a:t>Метапредметные</a:t>
            </a:r>
            <a:r>
              <a:rPr lang="ru-RU" b="1" dirty="0">
                <a:solidFill>
                  <a:schemeClr val="bg1"/>
                </a:solidFill>
              </a:rPr>
              <a:t>: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i="1" dirty="0">
                <a:solidFill>
                  <a:schemeClr val="bg1"/>
                </a:solidFill>
              </a:rPr>
              <a:t>Познавательные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-использование различных способов поиска, сбора, обработки, анализа, организации, передачи и </a:t>
            </a:r>
            <a:r>
              <a:rPr lang="ru-RU" dirty="0" err="1">
                <a:solidFill>
                  <a:schemeClr val="bg1"/>
                </a:solidFill>
              </a:rPr>
              <a:t>интерпритации</a:t>
            </a:r>
            <a:r>
              <a:rPr lang="ru-RU" dirty="0">
                <a:solidFill>
                  <a:schemeClr val="bg1"/>
                </a:solidFill>
              </a:rPr>
              <a:t> простой финансовой информации, содержащейся на  специализированных интернет-сайтах, в газетах и журналах;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-выполнение логических действий сравнения преимуществ и недостатков разных видов денег;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-построение рассуждений-обоснований (от исходных посылок к суждению и умозаключению);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-умение производить расчёты на условных примерах;</a:t>
            </a:r>
          </a:p>
          <a:p>
            <a:r>
              <a:rPr lang="ru-RU" i="1" dirty="0">
                <a:solidFill>
                  <a:schemeClr val="bg1"/>
                </a:solidFill>
              </a:rPr>
              <a:t>Регулятивные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</a:rPr>
              <a:t> </a:t>
            </a:r>
            <a:r>
              <a:rPr lang="ru-RU" dirty="0">
                <a:solidFill>
                  <a:schemeClr val="bg1"/>
                </a:solidFill>
              </a:rPr>
              <a:t>-проявление познавательной и творческой инициативы в применении полученных знаний и умений для решения элементарных вопросов в области экономики семьи;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-контроль и самоконтроль, оценка, </a:t>
            </a:r>
            <a:r>
              <a:rPr lang="ru-RU" dirty="0" err="1">
                <a:solidFill>
                  <a:schemeClr val="bg1"/>
                </a:solidFill>
              </a:rPr>
              <a:t>взаимооценка</a:t>
            </a:r>
            <a:r>
              <a:rPr lang="ru-RU" dirty="0">
                <a:solidFill>
                  <a:schemeClr val="bg1"/>
                </a:solidFill>
              </a:rPr>
              <a:t> и самооценка выполнения действий.</a:t>
            </a:r>
          </a:p>
          <a:p>
            <a:r>
              <a:rPr lang="ru-RU" i="1" dirty="0">
                <a:solidFill>
                  <a:schemeClr val="bg1"/>
                </a:solidFill>
              </a:rPr>
              <a:t>Коммуникативные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-умение осуществлять учебное сотрудничество и совместную деятельность с учителем и сверстниками при подготовке учебных проектов, решении кейсов по элементарным вопросам экономики семьи;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-работа индивидуально и в группе, договариваться о распределении функций и позиций в совместной работе; находить общее решение и разрешать конфликты на основе согласования позиций и учёта интересов сторон;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-умение формулировать, аргументировать и отстаивать своё мнение;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97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31812" y="2868706"/>
            <a:ext cx="11104376" cy="887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41059" y="1848831"/>
            <a:ext cx="4796117" cy="7330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4673" y="1848831"/>
            <a:ext cx="12597442" cy="420668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Девиз нашего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урока: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«Знаешь – говори, не знаешь – слушай»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163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589929" y="753507"/>
            <a:ext cx="2133600" cy="6898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04072" y="753507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Загадки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5000"/>
              </a:lnSpc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Маленькая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кругленькая</a:t>
            </a:r>
            <a:endParaRPr lang="ru-RU" sz="32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кармана в карман скачет. </a:t>
            </a:r>
          </a:p>
          <a:p>
            <a:pPr algn="just">
              <a:lnSpc>
                <a:spcPct val="115000"/>
              </a:lnSpc>
            </a:pP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монета)</a:t>
            </a:r>
            <a:endParaRPr lang="ru-RU" sz="3200" dirty="0" smtClean="0">
              <a:solidFill>
                <a:schemeClr val="tx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Для 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всех мы в обилии рождаемся на </a:t>
            </a: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свет.</a:t>
            </a:r>
            <a:endParaRPr lang="ru-RU" sz="32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одних нас </a:t>
            </a:r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много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у других нас нет.</a:t>
            </a:r>
          </a:p>
          <a:p>
            <a:pPr algn="just">
              <a:lnSpc>
                <a:spcPct val="115000"/>
              </a:lnSpc>
            </a:pP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(деньги)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EDCDD568-F24F-1D41-920B-35FA4FDA47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0456" y="2093210"/>
            <a:ext cx="10237079" cy="23876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ea typeface="Roboto" panose="02000000000000000000" pitchFamily="2" charset="0"/>
              </a:rPr>
              <a:t>Деньги. </a:t>
            </a:r>
            <a:b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ea typeface="Roboto" panose="02000000000000000000" pitchFamily="2" charset="0"/>
              </a:rPr>
            </a:br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ea typeface="Roboto" panose="02000000000000000000" pitchFamily="2" charset="0"/>
              </a:rPr>
              <a:t>Роль денег в </a:t>
            </a:r>
            <a:r>
              <a:rPr lang="ru-RU" sz="4800" b="1">
                <a:solidFill>
                  <a:schemeClr val="tx1">
                    <a:lumMod val="95000"/>
                    <a:lumOff val="5000"/>
                  </a:schemeClr>
                </a:solidFill>
                <a:ea typeface="Roboto" panose="02000000000000000000" pitchFamily="2" charset="0"/>
              </a:rPr>
              <a:t>жизни человека.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8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4488" y="191562"/>
            <a:ext cx="4737651" cy="129634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ru-RU" dirty="0">
                <a:solidFill>
                  <a:schemeClr val="bg1"/>
                </a:solidFill>
              </a:rPr>
              <a:t>Задачи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9861" y="1815413"/>
            <a:ext cx="10332278" cy="4759518"/>
          </a:xfrm>
        </p:spPr>
        <p:txBody>
          <a:bodyPr>
            <a:normAutofit fontScale="92500" lnSpcReduction="20000"/>
          </a:bodyPr>
          <a:lstStyle/>
          <a:p>
            <a:r>
              <a:rPr lang="ru-RU" sz="3600" dirty="0">
                <a:solidFill>
                  <a:srgbClr val="7030A0"/>
                </a:solidFill>
              </a:rPr>
              <a:t>Что вы уже знаете о деньгах? </a:t>
            </a:r>
          </a:p>
          <a:p>
            <a:r>
              <a:rPr lang="ru-RU" sz="3600" dirty="0">
                <a:solidFill>
                  <a:srgbClr val="7030A0"/>
                </a:solidFill>
              </a:rPr>
              <a:t>Чему хотите научиться на этом занятии? </a:t>
            </a:r>
          </a:p>
          <a:p>
            <a:r>
              <a:rPr lang="ru-RU" sz="3600" dirty="0">
                <a:solidFill>
                  <a:srgbClr val="7030A0"/>
                </a:solidFill>
              </a:rPr>
              <a:t>Какие учебные задачи мы должны решить?</a:t>
            </a:r>
          </a:p>
          <a:p>
            <a:endParaRPr lang="ru-RU" sz="3600" b="1" dirty="0">
              <a:solidFill>
                <a:srgbClr val="7030A0"/>
              </a:solidFill>
            </a:endParaRPr>
          </a:p>
          <a:p>
            <a:endParaRPr lang="ru-RU" sz="3600" b="1" dirty="0">
              <a:solidFill>
                <a:srgbClr val="7030A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             </a:t>
            </a:r>
            <a:r>
              <a:rPr lang="ru-RU" sz="3200" b="1" dirty="0">
                <a:solidFill>
                  <a:srgbClr val="002060"/>
                </a:solidFill>
              </a:rPr>
              <a:t>Задачи занятия:</a:t>
            </a:r>
          </a:p>
          <a:p>
            <a:r>
              <a:rPr lang="ru-RU" sz="3200" b="1" i="1" dirty="0">
                <a:solidFill>
                  <a:srgbClr val="002060"/>
                </a:solidFill>
              </a:rPr>
              <a:t>              выяснить… </a:t>
            </a:r>
          </a:p>
          <a:p>
            <a:pPr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               научиться…</a:t>
            </a:r>
          </a:p>
          <a:p>
            <a:pPr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               уметь…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54EF784-4BCC-403D-952D-57E4A765F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784" y="3306292"/>
            <a:ext cx="4904875" cy="3268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334871" y="681318"/>
            <a:ext cx="7297270" cy="8785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4551" y="787782"/>
            <a:ext cx="10772775" cy="1658198"/>
          </a:xfrm>
        </p:spPr>
        <p:txBody>
          <a:bodyPr/>
          <a:lstStyle/>
          <a:p>
            <a:pPr algn="r"/>
            <a:r>
              <a:rPr lang="ru-RU" b="1" dirty="0">
                <a:solidFill>
                  <a:schemeClr val="bg1"/>
                </a:solidFill>
              </a:rPr>
              <a:t>Основные понятия и термины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91869" y="1895440"/>
            <a:ext cx="10753725" cy="3766185"/>
          </a:xfrm>
        </p:spPr>
        <p:txBody>
          <a:bodyPr>
            <a:no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371526"/>
                </a:solidFill>
                <a:latin typeface="Arial Unicode MS"/>
              </a:rPr>
              <a:t>Бартер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371526"/>
                </a:solidFill>
                <a:latin typeface="Arial Unicode MS"/>
              </a:rPr>
              <a:t>Товарные деньги и символические деньги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371526"/>
                </a:solidFill>
                <a:latin typeface="Arial Unicode MS"/>
              </a:rPr>
              <a:t>Монета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371526"/>
                </a:solidFill>
                <a:latin typeface="Arial Unicode MS"/>
              </a:rPr>
              <a:t>Купюра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371526"/>
                </a:solidFill>
                <a:latin typeface="Arial Unicode MS"/>
              </a:rPr>
              <a:t>Фальшивые деньги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sz="3600" dirty="0">
                <a:solidFill>
                  <a:srgbClr val="371526"/>
                </a:solidFill>
                <a:latin typeface="Arial Unicode MS"/>
              </a:rPr>
              <a:t>Наличные и безналичные деньги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973" y="1340076"/>
            <a:ext cx="9539728" cy="60356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Деньги – </a:t>
            </a:r>
            <a:r>
              <a:rPr lang="ru-RU" sz="2800" dirty="0" smtClean="0">
                <a:solidFill>
                  <a:schemeClr val="tx1"/>
                </a:solidFill>
              </a:rPr>
              <a:t>великое </a:t>
            </a:r>
            <a:r>
              <a:rPr lang="ru-RU" sz="2800" dirty="0">
                <a:solidFill>
                  <a:schemeClr val="tx1"/>
                </a:solidFill>
              </a:rPr>
              <a:t>изобретение людей. 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Если бы люди не придумали деньги, ещё неизвестно, как бы мы сегодня жили.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Дело в том, что жизнь людей невозможна без обмена товарами или услугами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  <a:r>
              <a:rPr lang="ru-RU" sz="2800" b="1" dirty="0">
                <a:solidFill>
                  <a:schemeClr val="tx1"/>
                </a:solidFill>
              </a:rPr>
              <a:t/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  <a:latin typeface="YS Text"/>
              </a:rPr>
              <a:t>Деньги</a:t>
            </a:r>
            <a:r>
              <a:rPr lang="ru-RU" sz="2800" dirty="0">
                <a:solidFill>
                  <a:schemeClr val="tx1"/>
                </a:solidFill>
                <a:latin typeface="YS Text"/>
              </a:rPr>
              <a:t> — это всеобщий товарный эквивалент, который выражает стоимость всех товаров и служит посредником при их обмене друг на друга.</a:t>
            </a:r>
            <a:r>
              <a:rPr lang="ru-RU" sz="4000" b="1" dirty="0">
                <a:solidFill>
                  <a:srgbClr val="7030A0"/>
                </a:solidFill>
              </a:rPr>
              <a:t/>
            </a:r>
            <a:br>
              <a:rPr lang="ru-RU" sz="4000" b="1" dirty="0">
                <a:solidFill>
                  <a:srgbClr val="7030A0"/>
                </a:solidFill>
              </a:rPr>
            </a:b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4" name="Объект 13">
            <a:extLst>
              <a:ext uri="{FF2B5EF4-FFF2-40B4-BE49-F238E27FC236}">
                <a16:creationId xmlns="" xmlns:a16="http://schemas.microsoft.com/office/drawing/2014/main" id="{D0CA81F4-5555-4E68-9A58-BDDB34BA9B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02842" y="-543588"/>
            <a:ext cx="4663440" cy="376732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59C8391-6BB7-4AA3-8F94-011CD698D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7824" y="4517965"/>
            <a:ext cx="3384266" cy="2146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22680</TotalTime>
  <Words>560</Words>
  <Application>Microsoft Office PowerPoint</Application>
  <PresentationFormat>Широкоэкранный</PresentationFormat>
  <Paragraphs>117</Paragraphs>
  <Slides>22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3" baseType="lpstr">
      <vt:lpstr>Arial Unicode MS</vt:lpstr>
      <vt:lpstr>Arial</vt:lpstr>
      <vt:lpstr>Calibri</vt:lpstr>
      <vt:lpstr>Century Gothic</vt:lpstr>
      <vt:lpstr>Roboto</vt:lpstr>
      <vt:lpstr>Symbol</vt:lpstr>
      <vt:lpstr>Times New Roman</vt:lpstr>
      <vt:lpstr>Wingdings</vt:lpstr>
      <vt:lpstr>Wingdings 3</vt:lpstr>
      <vt:lpstr>YS Text</vt:lpstr>
      <vt:lpstr>Легкий дым</vt:lpstr>
      <vt:lpstr>Тема: Деньги. Роль денег в жизни человека </vt:lpstr>
      <vt:lpstr>Цель и образовательные результаты</vt:lpstr>
      <vt:lpstr>Презентация PowerPoint</vt:lpstr>
      <vt:lpstr>Девиз нашего урока:   «Знаешь – говори, не знаешь – слушай»  </vt:lpstr>
      <vt:lpstr>Загадки</vt:lpstr>
      <vt:lpstr>Деньги.  Роль денег в жизни человека.</vt:lpstr>
      <vt:lpstr>Задачи занятия</vt:lpstr>
      <vt:lpstr>Основные понятия и термины</vt:lpstr>
      <vt:lpstr>Деньги – великое изобретение людей.  Если бы люди не придумали деньги, ещё неизвестно, как бы мы сегодня жили. Дело в том, что жизнь людей невозможна без обмена товарами или услугами. Деньги — это всеобщий товарный эквивалент, который выражает стоимость всех товаров и служит посредником при их обмене друг на друга. </vt:lpstr>
      <vt:lpstr>Презентация PowerPoint</vt:lpstr>
      <vt:lpstr>Презентация PowerPoint</vt:lpstr>
      <vt:lpstr>Физкультминутка «Сложи денежный пазл» </vt:lpstr>
      <vt:lpstr>Презентация PowerPoint</vt:lpstr>
      <vt:lpstr>Способы оплаты</vt:lpstr>
      <vt:lpstr>Задача № 1.</vt:lpstr>
      <vt:lpstr>Презентация PowerPoint</vt:lpstr>
      <vt:lpstr>Задача № 2.</vt:lpstr>
      <vt:lpstr>Выводы к задачам</vt:lpstr>
      <vt:lpstr>Блиц опрос</vt:lpstr>
      <vt:lpstr>Выводы:</vt:lpstr>
      <vt:lpstr>Домашнее задание</vt:lpstr>
      <vt:lpstr>Рефлексия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бывают деньги,  и что от них ожидать?</dc:title>
  <dc:creator>Microsoft Office User</dc:creator>
  <cp:lastModifiedBy>Ра ИПКиППРО</cp:lastModifiedBy>
  <cp:revision>137</cp:revision>
  <dcterms:created xsi:type="dcterms:W3CDTF">2019-11-07T13:06:38Z</dcterms:created>
  <dcterms:modified xsi:type="dcterms:W3CDTF">2022-04-01T05:47:07Z</dcterms:modified>
</cp:coreProperties>
</file>