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1" r:id="rId4"/>
    <p:sldId id="259" r:id="rId5"/>
    <p:sldId id="265" r:id="rId6"/>
    <p:sldId id="285" r:id="rId7"/>
    <p:sldId id="281" r:id="rId8"/>
    <p:sldId id="280" r:id="rId9"/>
    <p:sldId id="287" r:id="rId10"/>
    <p:sldId id="270" r:id="rId11"/>
    <p:sldId id="293" r:id="rId12"/>
    <p:sldId id="278" r:id="rId13"/>
    <p:sldId id="286" r:id="rId14"/>
    <p:sldId id="295" r:id="rId15"/>
    <p:sldId id="268" r:id="rId16"/>
    <p:sldId id="279" r:id="rId17"/>
    <p:sldId id="292" r:id="rId18"/>
    <p:sldId id="271" r:id="rId19"/>
    <p:sldId id="269" r:id="rId20"/>
    <p:sldId id="29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57" d="100"/>
          <a:sy n="57" d="100"/>
        </p:scale>
        <p:origin x="-108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4170335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9990171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471995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1437835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041873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9690726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36581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683600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452230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034776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56649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7EAA9-EAF0-4994-B9FE-DA0E762CA2B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8C2D3-C84D-4EB3-A18A-7A13F6E81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1734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41;&#1072;&#1090;&#1102;&#1096;&#1082;&#1080;&#1085;&#1072;%20&#1045;.&#1040;.&#1059;&#1088;&#1086;&#1082;%20&#1087;&#1086;%20&#1042;&#1044;%20&#1054;&#1089;&#1085;&#1086;&#1074;&#1099;%20&#1092;&#1080;&#1085;&#1072;&#1085;&#1089;&#1086;&#1074;&#1086;&#1081;%20&#1075;&#1088;&#1072;&#1084;&#1086;&#1090;&#1085;&#1086;&#1089;&#1090;&#1080;\&#1089;&#1083;&#1072;&#1081;&#1076;8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41;&#1072;&#1090;&#1102;&#1096;&#1082;&#1080;&#1085;&#1072;%20&#1045;.&#1040;.&#1059;&#1088;&#1086;&#1082;%20&#1087;&#1086;%20&#1042;&#1044;%20&#1054;&#1089;&#1085;&#1086;&#1074;&#1099;%20&#1092;&#1080;&#1085;&#1072;&#1085;&#1089;&#1086;&#1074;&#1086;&#1081;%20&#1075;&#1088;&#1072;&#1084;&#1086;&#1090;&#1085;&#1086;&#1089;&#1090;&#1080;\&#1089;&#1083;&#1072;&#1081;&#1076;3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3777" y="1097261"/>
            <a:ext cx="9738360" cy="1259877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Привет, ребята!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82"/>
          <a:stretch>
            <a:fillRect/>
          </a:stretch>
        </p:blipFill>
        <p:spPr>
          <a:xfrm>
            <a:off x="-352426" y="1727201"/>
            <a:ext cx="6303283" cy="513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705"/>
          <a:stretch>
            <a:fillRect/>
          </a:stretch>
        </p:blipFill>
        <p:spPr>
          <a:xfrm>
            <a:off x="7855056" y="1727200"/>
            <a:ext cx="4336944" cy="5130800"/>
          </a:xfrm>
          <a:prstGeom prst="rect">
            <a:avLst/>
          </a:prstGeom>
        </p:spPr>
      </p:pic>
      <p:sp>
        <p:nvSpPr>
          <p:cNvPr id="17410" name="AutoShape 2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ÐÐ°ÑÑÐ¸Ð½ÐºÐ¸ Ð¿Ð¾ Ð·Ð°Ð¿ÑÐ¾ÑÑ Ð Ð£ÐÐÐ¬ ÐÐÐÐÐ Ð¤ÐÐÐÐ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1332" y="3985403"/>
            <a:ext cx="2462282" cy="36934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1630667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iksiki-novaya-seriya.jpg"/>
          <p:cNvPicPr>
            <a:picLocks noChangeAspect="1"/>
          </p:cNvPicPr>
          <p:nvPr/>
        </p:nvPicPr>
        <p:blipFill>
          <a:blip r:embed="rId3" cstate="print"/>
          <a:srcRect t="6843" b="3898"/>
          <a:stretch>
            <a:fillRect/>
          </a:stretch>
        </p:blipFill>
        <p:spPr>
          <a:xfrm>
            <a:off x="138024" y="0"/>
            <a:ext cx="1176643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67492" y="4313202"/>
            <a:ext cx="7970808" cy="2554545"/>
          </a:xfrm>
          <a:prstGeom prst="rect">
            <a:avLst/>
          </a:prstGeom>
          <a:solidFill>
            <a:srgbClr val="FFFFFF">
              <a:alpha val="78039"/>
            </a:srgb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2 </a:t>
            </a:r>
            <a:r>
              <a:rPr lang="ru-RU" sz="8000" b="1" dirty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зал</a:t>
            </a:r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«Покупки» </a:t>
            </a:r>
          </a:p>
        </p:txBody>
      </p:sp>
      <p:sp>
        <p:nvSpPr>
          <p:cNvPr id="10242" name="AutoShape 2" descr="ÐÐ°ÑÑÐ¸Ð½ÐºÐ¸ Ð¿Ð¾ Ð·Ð°Ð¿ÑÐ¾ÑÑ Ð¡ÐÐÐÐ ÐÐÐÐÐ ÐÐ¢ ÐÐ Ð ÐÐÐÐ¬ÐÐ Ð¤ÐÐÐ¡ÐÐÐ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85894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588724"/>
            <a:ext cx="12192000" cy="744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98587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iksiki-dengi-treiler-novaja-serija-fixiki-cartoons-for-kids.jpg"/>
          <p:cNvPicPr>
            <a:picLocks noChangeAspect="1"/>
          </p:cNvPicPr>
          <p:nvPr/>
        </p:nvPicPr>
        <p:blipFill>
          <a:blip r:embed="rId3" cstate="print"/>
          <a:srcRect l="13160" t="6139"/>
          <a:stretch>
            <a:fillRect/>
          </a:stretch>
        </p:blipFill>
        <p:spPr>
          <a:xfrm>
            <a:off x="-586594" y="-569343"/>
            <a:ext cx="12812379" cy="778965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09060" y="582692"/>
            <a:ext cx="5103067" cy="1200329"/>
          </a:xfrm>
          <a:prstGeom prst="rect">
            <a:avLst/>
          </a:prstGeom>
          <a:solidFill>
            <a:srgbClr val="FFFFFF">
              <a:alpha val="63922"/>
            </a:srgb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3 </a:t>
            </a:r>
            <a:r>
              <a:rPr lang="ru-RU" sz="7200" b="1" dirty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зал</a:t>
            </a:r>
            <a:endParaRPr lang="ru-RU" sz="7200" b="1" dirty="0" smtClean="0">
              <a:ln w="10541" cmpd="sng">
                <a:noFill/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72100" y="5144393"/>
            <a:ext cx="5981700" cy="1323439"/>
          </a:xfrm>
          <a:prstGeom prst="rect">
            <a:avLst/>
          </a:prstGeom>
          <a:solidFill>
            <a:srgbClr val="FFFFFF">
              <a:alpha val="72941"/>
            </a:srgb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«Расходы»</a:t>
            </a:r>
          </a:p>
        </p:txBody>
      </p:sp>
    </p:spTree>
    <p:extLst>
      <p:ext uri="{BB962C8B-B14F-4D97-AF65-F5344CB8AC3E}">
        <p14:creationId xmlns:p14="http://schemas.microsoft.com/office/powerpoint/2010/main" xmlns="" val="40485894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0720"/>
            <a:ext cx="12192000" cy="698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33690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7155" y="0"/>
            <a:ext cx="7025979" cy="661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0589" y="416376"/>
            <a:ext cx="4763191" cy="679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6770" y="648859"/>
            <a:ext cx="3646255" cy="6197600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93559" y="325439"/>
            <a:ext cx="8069178" cy="6197599"/>
          </a:xfrm>
          <a:prstGeom prst="wedgeRoundRectCallout">
            <a:avLst>
              <a:gd name="adj1" fmla="val 58585"/>
              <a:gd name="adj2" fmla="val -120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405725"/>
              </p:ext>
            </p:extLst>
          </p:nvPr>
        </p:nvGraphicFramePr>
        <p:xfrm>
          <a:off x="1159573" y="1107175"/>
          <a:ext cx="6937150" cy="5280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575"/>
                <a:gridCol w="3468575"/>
              </a:tblGrid>
              <a:tr h="962525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обя­за­тель­ные расходы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необя­за­тель­ные расходы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0396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продукты питания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хобби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0396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одежда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развлечения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0396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хозяйственные товары 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сладости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623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оплата коммунальных услуг 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подарки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039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транспорт 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путешествия</a:t>
                      </a:r>
                      <a:endParaRPr lang="ru-RU" sz="2400" b="1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62338"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оплата образовательных услуг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86199" y="246486"/>
            <a:ext cx="7683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Информационный стенд</a:t>
            </a:r>
            <a:endParaRPr lang="ru-RU" sz="54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4609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nx960x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73973"/>
            <a:ext cx="12192000" cy="79669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69675" y="0"/>
            <a:ext cx="10230927" cy="2554545"/>
          </a:xfrm>
          <a:prstGeom prst="rect">
            <a:avLst/>
          </a:prstGeom>
          <a:solidFill>
            <a:srgbClr val="FFFFFF">
              <a:alpha val="65882"/>
            </a:srgb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4 </a:t>
            </a:r>
            <a:r>
              <a:rPr lang="ru-RU" sz="8000" b="1" dirty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зал</a:t>
            </a:r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80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«Сбережения»</a:t>
            </a:r>
          </a:p>
        </p:txBody>
      </p:sp>
      <p:pic>
        <p:nvPicPr>
          <p:cNvPr id="31746" name="Picture 2" descr="ÐÐ°ÑÑÐ¸Ð½ÐºÐ¸ Ð¿Ð¾ Ð·Ð°Ð¿ÑÐ¾ÑÑ Ð¡Ð¢ÐÐÐÐ Ð Ð£ÐÐÐÐ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533"/>
          <a:stretch>
            <a:fillRect/>
          </a:stretch>
        </p:blipFill>
        <p:spPr bwMode="auto">
          <a:xfrm>
            <a:off x="500631" y="3170026"/>
            <a:ext cx="9744075" cy="4317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485894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лайд8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11480" y="259080"/>
            <a:ext cx="11506200" cy="64617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20438" y="400832"/>
            <a:ext cx="715236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ВЕРЮ - НЕ ВЕРЮ</a:t>
            </a:r>
            <a:endParaRPr lang="ru-RU" sz="72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7" name="Рисунок 6" descr="1506727499_471-svinya-kopilka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767" y="-407066"/>
            <a:ext cx="5119841" cy="59533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968152" y="2569586"/>
            <a:ext cx="7686136" cy="370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827039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7418" y="2690112"/>
            <a:ext cx="10363200" cy="35936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4509" y="443345"/>
            <a:ext cx="103613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noFill/>
                  <a:prstDash val="solid"/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На что тратятся деньги </a:t>
            </a:r>
            <a:r>
              <a:rPr lang="ru-RU" sz="48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48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в семье?</a:t>
            </a:r>
            <a:endParaRPr lang="ru-RU" sz="4800" b="1" dirty="0">
              <a:ln w="10541" cmpd="sng">
                <a:noFill/>
                <a:prstDash val="solid"/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49927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3441896" y="576775"/>
            <a:ext cx="7826326" cy="5486400"/>
          </a:xfrm>
          <a:prstGeom prst="wedgeRoundRectCallout">
            <a:avLst>
              <a:gd name="adj1" fmla="val -71853"/>
              <a:gd name="adj2" fmla="val 3437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Я Симка!</a:t>
            </a:r>
          </a:p>
          <a:p>
            <a:pPr algn="ctr"/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Я РАДА ВСТРЕЧЕ С ВАМИ!</a:t>
            </a:r>
          </a:p>
          <a:p>
            <a:pPr algn="ctr"/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У МЕНЯ ДЛЯ ВАС КОЕ-ЧТО ЕСТЬ!</a:t>
            </a:r>
          </a:p>
          <a:p>
            <a:pPr algn="ctr"/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305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3777" y="1097261"/>
            <a:ext cx="9738360" cy="1259877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 такие молодцы, ребята!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82"/>
          <a:stretch>
            <a:fillRect/>
          </a:stretch>
        </p:blipFill>
        <p:spPr>
          <a:xfrm>
            <a:off x="-352426" y="1727201"/>
            <a:ext cx="6303283" cy="513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705"/>
          <a:stretch>
            <a:fillRect/>
          </a:stretch>
        </p:blipFill>
        <p:spPr>
          <a:xfrm>
            <a:off x="7454223" y="1827408"/>
            <a:ext cx="4336944" cy="5130800"/>
          </a:xfrm>
          <a:prstGeom prst="rect">
            <a:avLst/>
          </a:prstGeom>
        </p:spPr>
      </p:pic>
      <p:sp>
        <p:nvSpPr>
          <p:cNvPr id="17410" name="AutoShape 2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ÐÐ°ÑÑÐ¸Ð½ÐºÐ¸ Ð¿Ð¾ Ð·Ð°Ð¿ÑÐ¾ÑÑ Ð Ð£ÐÐÐ¬ ÐÐÐÐÐ Ð¤ÐÐÐÐ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1332" y="3985403"/>
            <a:ext cx="2462282" cy="36934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532879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лайд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68680" y="411480"/>
            <a:ext cx="10469880" cy="59893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656936" y="586597"/>
            <a:ext cx="8885207" cy="5193102"/>
          </a:xfrm>
          <a:prstGeom prst="wedgeRoundRectCallout">
            <a:avLst>
              <a:gd name="adj1" fmla="val -58114"/>
              <a:gd name="adj2" fmla="val 3891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56547" y="551031"/>
            <a:ext cx="73194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1. О чем говорят герои мультфильма? 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56547" y="1955019"/>
            <a:ext cx="80268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2. Как Вы объясните фразу Нолика: «Зря тратить деньги»?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48527" y="4072270"/>
            <a:ext cx="73194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</a:rPr>
              <a:t>. А что делает Дим </a:t>
            </a:r>
            <a:r>
              <a:rPr lang="ru-RU" sz="4800" b="1" dirty="0" err="1">
                <a:solidFill>
                  <a:schemeClr val="accent5">
                    <a:lumMod val="50000"/>
                  </a:schemeClr>
                </a:solidFill>
              </a:rPr>
              <a:t>Димыч</a:t>
            </a: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</a:rPr>
              <a:t>!? </a:t>
            </a:r>
          </a:p>
        </p:txBody>
      </p:sp>
    </p:spTree>
    <p:extLst>
      <p:ext uri="{BB962C8B-B14F-4D97-AF65-F5344CB8AC3E}">
        <p14:creationId xmlns:p14="http://schemas.microsoft.com/office/powerpoint/2010/main" xmlns="" val="287425555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87618"/>
            <a:ext cx="3140075" cy="408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3467604" y="207819"/>
            <a:ext cx="8294905" cy="5677880"/>
          </a:xfrm>
          <a:prstGeom prst="wedgeEllipseCallout">
            <a:avLst>
              <a:gd name="adj1" fmla="val -64826"/>
              <a:gd name="adj2" fmla="val 37707"/>
            </a:avLst>
          </a:prstGeom>
          <a:solidFill>
            <a:schemeClr val="accent5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23856" y="2133600"/>
            <a:ext cx="7265764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На что тратятся деньги в семье и как их накопить</a:t>
            </a:r>
            <a:r>
              <a:rPr lang="ru-RU" sz="54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?</a:t>
            </a:r>
            <a:endParaRPr lang="ru-RU" sz="5400" b="1" cap="none" spc="0" dirty="0">
              <a:ln w="10541" cmpd="sng">
                <a:noFill/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66274">
            <a:off x="4977296" y="869837"/>
            <a:ext cx="5773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noFill/>
                  <a:prstDash val="solid"/>
                </a:ln>
                <a:solidFill>
                  <a:srgbClr val="002060"/>
                </a:solidFill>
              </a:rPr>
              <a:t>А я Нолик, ребята!</a:t>
            </a:r>
            <a:endParaRPr lang="ru-RU" sz="5400" b="1" cap="none" spc="0" dirty="0">
              <a:ln w="10541" cmpd="sng">
                <a:noFill/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82245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2929" y="1500415"/>
            <a:ext cx="11240735" cy="187704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b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что тратятся </a:t>
            </a:r>
            <a:b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6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деньги в семье?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82"/>
          <a:stretch>
            <a:fillRect/>
          </a:stretch>
        </p:blipFill>
        <p:spPr>
          <a:xfrm>
            <a:off x="-349673" y="2669623"/>
            <a:ext cx="5145499" cy="41883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705"/>
          <a:stretch>
            <a:fillRect/>
          </a:stretch>
        </p:blipFill>
        <p:spPr>
          <a:xfrm>
            <a:off x="8823157" y="2438938"/>
            <a:ext cx="3721768" cy="4403019"/>
          </a:xfrm>
          <a:prstGeom prst="rect">
            <a:avLst/>
          </a:prstGeom>
        </p:spPr>
      </p:pic>
      <p:sp>
        <p:nvSpPr>
          <p:cNvPr id="17410" name="AutoShape 2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ÐÐ°ÑÑÐ¸Ð½ÐºÐ¸ Ð¿Ð¾ Ð·Ð°Ð¿ÑÐ¾ÑÑ Ð Ð£ÐÐÐ¬ ÐÐÐÐÐ Ð¤ÐÐÐÐ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ÐÐ°ÑÑÐ¸Ð½ÐºÐ¸ Ð¿Ð¾ Ð·Ð°Ð¿ÑÐ¾ÑÑ Ð Ð£ÐÐÐ¬ ÐÐÐÐÐ Ð¤ÐÐÐÐ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8682" y="4763811"/>
            <a:ext cx="1461618" cy="2192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449409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¸ÐºÑÐ¸Ðº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2715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2192000" cy="1716505"/>
          </a:xfrm>
          <a:prstGeom prst="rect">
            <a:avLst/>
          </a:prstGeom>
          <a:solidFill>
            <a:srgbClr val="5B9BD5">
              <a:alpha val="5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47523" y="272715"/>
            <a:ext cx="1023092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0541" cmpd="sng">
                  <a:noFill/>
                  <a:prstDash val="solid"/>
                </a:ln>
                <a:solidFill>
                  <a:schemeClr val="bg1"/>
                </a:solidFill>
              </a:rPr>
              <a:t>Игра «Супермаркет идей»</a:t>
            </a:r>
            <a:endParaRPr lang="ru-RU" sz="6600" b="1" dirty="0" smtClean="0">
              <a:ln w="10541" cmpd="sng">
                <a:noFill/>
                <a:prstDash val="solid"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6938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Ð°ÑÑÐ¸Ð½ÐºÐ¸ Ð¿Ð¾ Ð·Ð°Ð¿ÑÐ¾ÑÑ Ð¡ÐÐÐÐ ÐÐÐÐÐ ÐÐ¢ ÐÐ Ð ÐÐÐÐ¬ÐÐ Ð¤ÐÐÐ¡ÐÐÐ"/>
          <p:cNvPicPr>
            <a:picLocks noChangeAspect="1" noChangeArrowheads="1"/>
          </p:cNvPicPr>
          <p:nvPr/>
        </p:nvPicPr>
        <p:blipFill>
          <a:blip r:embed="rId3" cstate="print"/>
          <a:srcRect l="9544" t="7486"/>
          <a:stretch>
            <a:fillRect/>
          </a:stretch>
        </p:blipFill>
        <p:spPr bwMode="auto">
          <a:xfrm>
            <a:off x="0" y="-108487"/>
            <a:ext cx="12192000" cy="70226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770422" y="-108487"/>
            <a:ext cx="6314541" cy="2308324"/>
          </a:xfrm>
          <a:prstGeom prst="rect">
            <a:avLst/>
          </a:prstGeom>
          <a:solidFill>
            <a:srgbClr val="FFFFFF">
              <a:alpha val="72157"/>
            </a:srgbClr>
          </a:solidFill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 зал </a:t>
            </a:r>
          </a:p>
          <a:p>
            <a:pPr algn="ctr"/>
            <a:r>
              <a:rPr lang="ru-RU" sz="7200" b="1" dirty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«</a:t>
            </a:r>
            <a:r>
              <a:rPr lang="ru-RU" sz="72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Бюджет» </a:t>
            </a:r>
          </a:p>
        </p:txBody>
      </p:sp>
    </p:spTree>
    <p:extLst>
      <p:ext uri="{BB962C8B-B14F-4D97-AF65-F5344CB8AC3E}">
        <p14:creationId xmlns:p14="http://schemas.microsoft.com/office/powerpoint/2010/main" xmlns="" val="40485894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Задача</a:t>
            </a:r>
            <a:endParaRPr lang="ru-RU" b="1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291" y="1316182"/>
            <a:ext cx="10619509" cy="4860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  </a:t>
            </a:r>
            <a:r>
              <a:rPr lang="ru-RU" sz="3600" i="1" dirty="0" smtClean="0"/>
              <a:t>В семье Дим </a:t>
            </a:r>
            <a:r>
              <a:rPr lang="ru-RU" sz="3600" i="1" dirty="0" err="1" smtClean="0"/>
              <a:t>Димыча</a:t>
            </a:r>
            <a:r>
              <a:rPr lang="ru-RU" sz="3600" i="1" dirty="0" smtClean="0"/>
              <a:t> три человека. В месяц расход </a:t>
            </a:r>
            <a:r>
              <a:rPr lang="ru-RU" sz="3600" i="1" dirty="0"/>
              <a:t>на продукты питания </a:t>
            </a:r>
            <a:r>
              <a:rPr lang="ru-RU" sz="3600" i="1" dirty="0" smtClean="0"/>
              <a:t> составляет 3 </a:t>
            </a:r>
            <a:r>
              <a:rPr lang="ru-RU" sz="3600" i="1" dirty="0"/>
              <a:t>000 </a:t>
            </a:r>
            <a:r>
              <a:rPr lang="ru-RU" sz="3600" i="1" dirty="0" smtClean="0"/>
              <a:t>рублей, на </a:t>
            </a:r>
            <a:r>
              <a:rPr lang="ru-RU" sz="3600" i="1" dirty="0"/>
              <a:t>одежду 2 000 </a:t>
            </a:r>
            <a:r>
              <a:rPr lang="ru-RU" sz="3600" i="1" dirty="0" smtClean="0"/>
              <a:t>рублей, на </a:t>
            </a:r>
            <a:r>
              <a:rPr lang="ru-RU" sz="3600" i="1" dirty="0"/>
              <a:t>хозяйственные товары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1 </a:t>
            </a:r>
            <a:r>
              <a:rPr lang="ru-RU" sz="3600" i="1" dirty="0"/>
              <a:t>000 </a:t>
            </a:r>
            <a:r>
              <a:rPr lang="ru-RU" sz="3600" i="1" dirty="0" smtClean="0"/>
              <a:t>рублей, на </a:t>
            </a:r>
            <a:r>
              <a:rPr lang="ru-RU" sz="3600" i="1" dirty="0"/>
              <a:t>оплату коммунальных услуг 4 000 </a:t>
            </a:r>
            <a:r>
              <a:rPr lang="ru-RU" sz="3600" i="1" dirty="0" smtClean="0"/>
              <a:t>рублей, оплата </a:t>
            </a:r>
            <a:r>
              <a:rPr lang="ru-RU" sz="3600" i="1" dirty="0"/>
              <a:t>кружка «Умелые ручки» 500 </a:t>
            </a:r>
            <a:r>
              <a:rPr lang="ru-RU" sz="3600" i="1" dirty="0" smtClean="0"/>
              <a:t>рублей, расход </a:t>
            </a:r>
            <a:r>
              <a:rPr lang="ru-RU" sz="3600" i="1" dirty="0"/>
              <a:t>на транспорт 200 рублей </a:t>
            </a:r>
            <a:r>
              <a:rPr lang="ru-RU" sz="3600" i="1" dirty="0" smtClean="0"/>
              <a:t>.</a:t>
            </a:r>
            <a:endParaRPr lang="ru-RU" sz="3600" i="1" dirty="0"/>
          </a:p>
          <a:p>
            <a:pPr marL="0" indent="0">
              <a:buNone/>
            </a:pPr>
            <a:r>
              <a:rPr lang="ru-RU" sz="3600" b="1" i="1" dirty="0" smtClean="0"/>
              <a:t>Сколько </a:t>
            </a:r>
            <a:r>
              <a:rPr lang="ru-RU" sz="3600" b="1" i="1" dirty="0"/>
              <a:t>денег тратит  семья Дим </a:t>
            </a:r>
            <a:r>
              <a:rPr lang="ru-RU" sz="3600" b="1" i="1" dirty="0" err="1"/>
              <a:t>Димыча</a:t>
            </a:r>
            <a:r>
              <a:rPr lang="ru-RU" sz="3600" b="1" i="1" dirty="0"/>
              <a:t> за месяц на различные товары, продукты и услуги? </a:t>
            </a:r>
          </a:p>
          <a:p>
            <a:endParaRPr lang="ru-RU" sz="3600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042216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158</Words>
  <Application>Microsoft Office PowerPoint</Application>
  <PresentationFormat>Произвольный</PresentationFormat>
  <Paragraphs>40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Привет, ребята!</vt:lpstr>
      <vt:lpstr>Слайд 2</vt:lpstr>
      <vt:lpstr>Слайд 3</vt:lpstr>
      <vt:lpstr>Слайд 4</vt:lpstr>
      <vt:lpstr>Слайд 5</vt:lpstr>
      <vt:lpstr>  На что тратятся  деньги в семье?</vt:lpstr>
      <vt:lpstr>Слайд 7</vt:lpstr>
      <vt:lpstr>Слайд 8</vt:lpstr>
      <vt:lpstr>Задача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Вы такие молодцы, ребята!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Михальцова Ксения</cp:lastModifiedBy>
  <cp:revision>55</cp:revision>
  <dcterms:created xsi:type="dcterms:W3CDTF">2017-09-26T07:27:40Z</dcterms:created>
  <dcterms:modified xsi:type="dcterms:W3CDTF">2022-04-27T17:35:52Z</dcterms:modified>
</cp:coreProperties>
</file>