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94" r:id="rId9"/>
    <p:sldId id="267" r:id="rId10"/>
    <p:sldId id="268" r:id="rId11"/>
    <p:sldId id="288" r:id="rId12"/>
    <p:sldId id="289" r:id="rId13"/>
    <p:sldId id="269" r:id="rId14"/>
    <p:sldId id="272" r:id="rId15"/>
    <p:sldId id="270" r:id="rId16"/>
    <p:sldId id="290" r:id="rId17"/>
    <p:sldId id="271" r:id="rId18"/>
    <p:sldId id="273" r:id="rId19"/>
    <p:sldId id="274" r:id="rId20"/>
    <p:sldId id="275" r:id="rId21"/>
    <p:sldId id="277" r:id="rId22"/>
    <p:sldId id="278" r:id="rId23"/>
    <p:sldId id="279" r:id="rId24"/>
    <p:sldId id="291" r:id="rId25"/>
    <p:sldId id="292" r:id="rId26"/>
    <p:sldId id="280" r:id="rId27"/>
    <p:sldId id="281" r:id="rId28"/>
    <p:sldId id="282" r:id="rId29"/>
    <p:sldId id="283" r:id="rId30"/>
    <p:sldId id="284" r:id="rId31"/>
    <p:sldId id="285" r:id="rId32"/>
    <p:sldId id="293" r:id="rId33"/>
    <p:sldId id="286" r:id="rId34"/>
    <p:sldId id="295" r:id="rId35"/>
    <p:sldId id="28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6C98EC4-B073-4A78-9097-DC62428F912C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3879AE-F44D-4F9A-A8D6-649B75D8DC7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/>
              <a:t>Игра-</a:t>
            </a:r>
            <a:r>
              <a:rPr lang="ru-RU" sz="3600" b="1" i="1" dirty="0" err="1" smtClean="0"/>
              <a:t>квест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«Деньги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любят счет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/>
              <a:t>(«Управление </a:t>
            </a:r>
            <a:r>
              <a:rPr lang="ru-RU" sz="2400" b="1" dirty="0"/>
              <a:t>личными финансами и </a:t>
            </a:r>
            <a:r>
              <a:rPr lang="ru-RU" sz="2400" b="1" dirty="0" smtClean="0"/>
              <a:t>формирование </a:t>
            </a:r>
            <a:r>
              <a:rPr lang="ru-RU" sz="2400" b="1" dirty="0"/>
              <a:t>семейного бюджета</a:t>
            </a:r>
            <a:r>
              <a:rPr lang="ru-RU" sz="2400" b="1" dirty="0" smtClean="0"/>
              <a:t>")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4293096"/>
            <a:ext cx="5904656" cy="2016223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</a:rPr>
              <a:t>Зимин Александр Александрович</a:t>
            </a:r>
            <a:r>
              <a:rPr lang="ru-RU" dirty="0">
                <a:solidFill>
                  <a:schemeClr val="tx1"/>
                </a:solidFill>
              </a:rPr>
              <a:t>, МБОУ «</a:t>
            </a:r>
            <a:r>
              <a:rPr lang="ru-RU" dirty="0" err="1">
                <a:solidFill>
                  <a:schemeClr val="tx1"/>
                </a:solidFill>
              </a:rPr>
              <a:t>Вагановская</a:t>
            </a:r>
            <a:r>
              <a:rPr lang="ru-RU" dirty="0">
                <a:solidFill>
                  <a:schemeClr val="tx1"/>
                </a:solidFill>
              </a:rPr>
              <a:t> СОШ», Промышленновский </a:t>
            </a:r>
            <a:r>
              <a:rPr lang="ru-RU" dirty="0" smtClean="0">
                <a:solidFill>
                  <a:schemeClr val="tx1"/>
                </a:solidFill>
              </a:rPr>
              <a:t>МО</a:t>
            </a:r>
          </a:p>
          <a:p>
            <a:pPr algn="l"/>
            <a:r>
              <a:rPr lang="ru-RU" b="1" dirty="0" err="1" smtClean="0">
                <a:solidFill>
                  <a:schemeClr val="tx1"/>
                </a:solidFill>
              </a:rPr>
              <a:t>Солопекина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Олеся Павловна</a:t>
            </a:r>
            <a:r>
              <a:rPr lang="ru-RU" dirty="0">
                <a:solidFill>
                  <a:schemeClr val="tx1"/>
                </a:solidFill>
              </a:rPr>
              <a:t>, МБОУ «Ясногорская СОШ», Кемеровский МО,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Демидова Наталья Михайловна</a:t>
            </a:r>
            <a:r>
              <a:rPr lang="ru-RU" dirty="0">
                <a:solidFill>
                  <a:schemeClr val="tx1"/>
                </a:solidFill>
              </a:rPr>
              <a:t>, МБОУ «</a:t>
            </a:r>
            <a:r>
              <a:rPr lang="ru-RU" dirty="0" err="1">
                <a:solidFill>
                  <a:schemeClr val="tx1"/>
                </a:solidFill>
              </a:rPr>
              <a:t>Мазуровская</a:t>
            </a:r>
            <a:r>
              <a:rPr lang="ru-RU" dirty="0">
                <a:solidFill>
                  <a:schemeClr val="tx1"/>
                </a:solidFill>
              </a:rPr>
              <a:t> СОШ», Кемеровский МО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Матвеева Лариса Васильевна</a:t>
            </a:r>
            <a:r>
              <a:rPr lang="ru-RU" dirty="0">
                <a:solidFill>
                  <a:schemeClr val="tx1"/>
                </a:solidFill>
              </a:rPr>
              <a:t>, МБОУ «СОШ №18», г. Кемерово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Ванюкова Екатерина Сергеевна</a:t>
            </a:r>
            <a:r>
              <a:rPr lang="ru-RU" dirty="0">
                <a:solidFill>
                  <a:schemeClr val="tx1"/>
                </a:solidFill>
              </a:rPr>
              <a:t>, МБОУ «ООШ №38», г. Ленинск-Кузнецкий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Чеботарева Татьяна </a:t>
            </a:r>
            <a:r>
              <a:rPr lang="ru-RU" b="1" dirty="0" smtClean="0">
                <a:solidFill>
                  <a:schemeClr val="tx1"/>
                </a:solidFill>
              </a:rPr>
              <a:t>Викторовна, </a:t>
            </a:r>
            <a:r>
              <a:rPr lang="ru-RU" dirty="0" smtClean="0">
                <a:solidFill>
                  <a:schemeClr val="tx1"/>
                </a:solidFill>
              </a:rPr>
              <a:t>МБОУ «</a:t>
            </a:r>
            <a:r>
              <a:rPr lang="ru-RU" dirty="0" err="1" smtClean="0">
                <a:solidFill>
                  <a:schemeClr val="tx1"/>
                </a:solidFill>
              </a:rPr>
              <a:t>Яйская</a:t>
            </a:r>
            <a:r>
              <a:rPr lang="ru-RU" dirty="0" smtClean="0">
                <a:solidFill>
                  <a:schemeClr val="tx1"/>
                </a:solidFill>
              </a:rPr>
              <a:t> ООШ №3», </a:t>
            </a:r>
            <a:r>
              <a:rPr lang="ru-RU" dirty="0" err="1" smtClean="0">
                <a:solidFill>
                  <a:schemeClr val="tx1"/>
                </a:solidFill>
              </a:rPr>
              <a:t>пгт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Яя</a:t>
            </a:r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</a:rPr>
              <a:t>Кузнецова Марина Владимировна</a:t>
            </a:r>
            <a:r>
              <a:rPr lang="ru-RU" b="1" dirty="0">
                <a:solidFill>
                  <a:schemeClr val="tx1"/>
                </a:solidFill>
              </a:rPr>
              <a:t>,</a:t>
            </a:r>
            <a:r>
              <a:rPr lang="ru-RU" dirty="0">
                <a:solidFill>
                  <a:schemeClr val="tx1"/>
                </a:solidFill>
              </a:rPr>
              <a:t> ГАПОУ «Кузбасский техникум архитектуры, геодезии и строительства», г. Кемерово</a:t>
            </a:r>
          </a:p>
          <a:p>
            <a:r>
              <a:rPr lang="ru-RU" dirty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2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6210" y="2852936"/>
            <a:ext cx="4176464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500" dirty="0"/>
              <a:t>У</a:t>
            </a:r>
            <a:r>
              <a:rPr lang="ru-RU" sz="3500" dirty="0" smtClean="0"/>
              <a:t>частник </a:t>
            </a:r>
            <a:r>
              <a:rPr lang="ru-RU" sz="3500" dirty="0"/>
              <a:t>должен решить задачу, направленную на выбор максимально выгодной покупки в магазине.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1. «Как потопаешь, так и полопаешь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7170" name="Picture 2" descr="Картинки по запросу мальчик идет в магази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60848"/>
            <a:ext cx="3168352" cy="4315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26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348880"/>
            <a:ext cx="8424935" cy="377728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Иван решил порадовать любимую бабушку и испечь ей торт ко дню рождения. Для этого ему не хватало нескольких продуктов:  200 граммов сахара, 180 граммов масла, 3 яйца, 1 стакана молока.   У Ивана были собственные средства в размере 300 рублей, которые он сэкономил от карманных денег. В шаговой доступности от дома находятся несколько магазинов. Из мобильных приложений Иван узнал, что в магазине «Лента»  проводится «Акция!». Взяв у родителей деньги на проезд, он отправился в магазин.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1. «Как потопаешь, так и полопаешь»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882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675467"/>
            <a:ext cx="8280919" cy="3450696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Покупка </a:t>
            </a:r>
            <a:r>
              <a:rPr lang="ru-RU" sz="2800" dirty="0"/>
              <a:t>в каком магазине окажется наиболее выгодна для семейного бюджета</a:t>
            </a:r>
            <a:r>
              <a:rPr lang="ru-RU" sz="2800" dirty="0" smtClean="0"/>
              <a:t>?</a:t>
            </a:r>
          </a:p>
          <a:p>
            <a:pPr marL="0" indent="0">
              <a:buNone/>
            </a:pPr>
            <a:endParaRPr lang="ru-RU" sz="2800" dirty="0"/>
          </a:p>
          <a:p>
            <a:r>
              <a:rPr lang="ru-RU" sz="2800" dirty="0" smtClean="0"/>
              <a:t>В </a:t>
            </a:r>
            <a:r>
              <a:rPr lang="ru-RU" sz="2800" dirty="0"/>
              <a:t>какой магазин должен отправиться Иван, если учесть, что от всей массы продуктов, ему нужно было использовать лишь часть, а остальное осталось бы на дальнейшее потребление в семье?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1. «Как потопаешь, так и полопаешь»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7446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1. «Как потопаешь, так и полопаешь»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45" y="1556792"/>
            <a:ext cx="8624259" cy="4817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050904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*</a:t>
            </a:r>
            <a:r>
              <a:rPr lang="ru-RU" dirty="0"/>
              <a:t>проезд в наземном транспорте - 55 </a:t>
            </a:r>
            <a:r>
              <a:rPr lang="ru-RU" dirty="0" smtClean="0"/>
              <a:t>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71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844825"/>
            <a:ext cx="8280920" cy="1728192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/>
              <a:t>Ивану надо воспользоваться магазином «Лента», так как он находится в шаговой доступности. И, хотя в нем продукты дороже, Роман  экономит на проезде в транспорте - 2 фишки за правильный ответ.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  <p:pic>
        <p:nvPicPr>
          <p:cNvPr id="5122" name="Picture 2" descr="Картинки по запросу мальчик в магази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66" y="3530373"/>
            <a:ext cx="410445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1"/>
          <p:cNvSpPr txBox="1">
            <a:spLocks/>
          </p:cNvSpPr>
          <p:nvPr/>
        </p:nvSpPr>
        <p:spPr>
          <a:xfrm>
            <a:off x="4788024" y="3383519"/>
            <a:ext cx="3844552" cy="2948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b="1" dirty="0" smtClean="0"/>
              <a:t>ИЛИ 2 фишки за вычисления.</a:t>
            </a:r>
          </a:p>
          <a:p>
            <a:pPr marL="0" indent="0" algn="just">
              <a:buNone/>
            </a:pPr>
            <a:r>
              <a:rPr lang="ru-RU" sz="2000" b="1" dirty="0" smtClean="0"/>
              <a:t>Иван </a:t>
            </a:r>
            <a:r>
              <a:rPr lang="ru-RU" sz="2000" b="1" dirty="0"/>
              <a:t>взял на проезд у родителей 110 рублей, хотя на покупки в «Пятерочке» ему недоставало всего 9,40. </a:t>
            </a:r>
          </a:p>
          <a:p>
            <a:pPr marL="0" indent="0" algn="just">
              <a:buNone/>
            </a:pPr>
            <a:r>
              <a:rPr lang="ru-RU" sz="2000" b="1" dirty="0"/>
              <a:t>110 - 9,40=100,60 -   количество сэкономленных средств в семейном бюджете, если бы Иван отправился в «Пятерочку», а не в «Ленту». </a:t>
            </a:r>
          </a:p>
        </p:txBody>
      </p:sp>
    </p:spTree>
    <p:extLst>
      <p:ext uri="{BB962C8B-B14F-4D97-AF65-F5344CB8AC3E}">
        <p14:creationId xmlns:p14="http://schemas.microsoft.com/office/powerpoint/2010/main" val="7543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05366" y="1988842"/>
            <a:ext cx="8199082" cy="1887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У</a:t>
            </a:r>
            <a:r>
              <a:rPr lang="ru-RU" sz="3200" dirty="0" smtClean="0"/>
              <a:t>частник </a:t>
            </a:r>
            <a:r>
              <a:rPr lang="ru-RU" sz="3200" dirty="0"/>
              <a:t>должен решить задачу, направленную на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грамотный </a:t>
            </a:r>
            <a:r>
              <a:rPr lang="ru-RU" sz="3200" dirty="0"/>
              <a:t>выбор товаров и услуг,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2. «Скупой платит дважды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6146" name="Picture 2" descr="Картинки по запросу жад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933" y="3564958"/>
            <a:ext cx="4100067" cy="329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1"/>
          <p:cNvSpPr txBox="1">
            <a:spLocks/>
          </p:cNvSpPr>
          <p:nvPr/>
        </p:nvSpPr>
        <p:spPr>
          <a:xfrm>
            <a:off x="457200" y="3509800"/>
            <a:ext cx="4888160" cy="2943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3200" dirty="0" smtClean="0"/>
              <a:t>представленных в рекламе (проспектах и объявлениях об акциях, скидках и т.д.).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5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675467"/>
            <a:ext cx="8568951" cy="3450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Иван решил обновить свой гардероб и купить рубашку, брюки, джемпер. При этом у него есть ограниченный размер денежных средств – 3000 рублей, которые ему нужны еще и на покупку продуктов питания (на остаток после покупок вещей).  В ТЦ предлагают различные акции в магазинах для совершения покупок вещей именно у них. Товар, представленный в данных торговых точках, примерно одинаков по </a:t>
            </a:r>
            <a:r>
              <a:rPr lang="ru-RU" dirty="0" smtClean="0"/>
              <a:t>качеству.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2. «Скупой платит дважды»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2654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картинка человек дума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161" y="3018279"/>
            <a:ext cx="5753100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132856"/>
            <a:ext cx="5716157" cy="3921299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800" dirty="0"/>
              <a:t>Изучив  рекламные предложения, наш герой  остановил свой выбор на следующих: </a:t>
            </a:r>
          </a:p>
          <a:p>
            <a:pPr lvl="0" algn="just"/>
            <a:r>
              <a:rPr lang="ru-RU" sz="2800" dirty="0"/>
              <a:t>Акция «2+1» (купи две вещи и третья (меньшая по стоимости) в подарок!) – магазин «</a:t>
            </a:r>
            <a:r>
              <a:rPr lang="ru-RU" sz="2800" dirty="0" err="1"/>
              <a:t>Остин</a:t>
            </a:r>
            <a:r>
              <a:rPr lang="ru-RU" sz="2800" dirty="0"/>
              <a:t>»; </a:t>
            </a:r>
          </a:p>
          <a:p>
            <a:pPr lvl="0" algn="just"/>
            <a:r>
              <a:rPr lang="ru-RU" sz="2800" dirty="0" smtClean="0"/>
              <a:t>Скидка </a:t>
            </a:r>
            <a:r>
              <a:rPr lang="ru-RU" sz="2800" dirty="0"/>
              <a:t>50% на все! – магазин «Глория </a:t>
            </a:r>
            <a:r>
              <a:rPr lang="ru-RU" sz="2800" dirty="0" err="1"/>
              <a:t>джинс</a:t>
            </a:r>
            <a:r>
              <a:rPr lang="ru-RU" sz="2800" dirty="0"/>
              <a:t>»; </a:t>
            </a:r>
          </a:p>
          <a:p>
            <a:pPr lvl="0" algn="just"/>
            <a:r>
              <a:rPr lang="ru-RU" sz="2800" dirty="0" smtClean="0"/>
              <a:t>Скидка </a:t>
            </a:r>
            <a:r>
              <a:rPr lang="ru-RU" sz="2800" dirty="0"/>
              <a:t>30% владельцам карты лояльности – магазин «Твое» (у Ивана данная карта есть).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2. «Скупой платит дважды»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810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132856"/>
            <a:ext cx="8568951" cy="3993307"/>
          </a:xfrm>
        </p:spPr>
        <p:txBody>
          <a:bodyPr/>
          <a:lstStyle/>
          <a:p>
            <a:r>
              <a:rPr lang="ru-RU" sz="2800" dirty="0"/>
              <a:t>В первом случае брюки стоят – 1500 руб.; рубашка – 800 руб.; джемпер – 1000 руб.</a:t>
            </a:r>
          </a:p>
          <a:p>
            <a:r>
              <a:rPr lang="ru-RU" sz="2800" dirty="0"/>
              <a:t>   Во втором: брюки – 1500 руб.; рубашка – 1000 руб.; джемпер 1500 – руб.</a:t>
            </a:r>
          </a:p>
          <a:p>
            <a:r>
              <a:rPr lang="ru-RU" sz="2800" dirty="0"/>
              <a:t>   В третьем: брюки – 1200 руб.; рубашка – 1200 руб.; джемпер 1500 – руб.</a:t>
            </a:r>
          </a:p>
          <a:p>
            <a:pPr marL="0" indent="0" algn="ctr">
              <a:buNone/>
            </a:pPr>
            <a:r>
              <a:rPr lang="ru-RU" sz="2800" b="1" dirty="0" smtClean="0"/>
              <a:t>Вопрос</a:t>
            </a:r>
            <a:r>
              <a:rPr lang="ru-RU" sz="2800" b="1" dirty="0"/>
              <a:t>: Какое предложение окажется наиболее выгодным с целью экономии средств?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03022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132856"/>
            <a:ext cx="8280920" cy="2841765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Наиболее </a:t>
            </a:r>
            <a:r>
              <a:rPr lang="ru-RU" dirty="0"/>
              <a:t>рациональным будет покупка по условиям второй акции в магазине «Глория </a:t>
            </a:r>
            <a:r>
              <a:rPr lang="ru-RU" dirty="0" err="1"/>
              <a:t>джинс</a:t>
            </a:r>
            <a:r>
              <a:rPr lang="ru-RU" dirty="0"/>
              <a:t>», дающая максимальную экономию и остаток средств на покупку продуктов- 5 фишек за полный ответ, правильный ответ с математической ошибкой -3 фишки, правильный ответ без математических вычислений - 1 фишка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81128"/>
            <a:ext cx="8100393" cy="1658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223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формирование основ знаний о личных финансах и семейном бюджете в подростковом возрасте у учащихся  7-8 классов.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Цель: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88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00808"/>
            <a:ext cx="8280919" cy="262574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Предлагаем вам разгадать кроссворд, понять, какое слово можно составить из выделенных букв, а также объяснить, какое отношение оно имеет к финансовой грамотности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Станция 3. «Поле чудес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9218" name="Picture 2" descr="Картинки по запросу якубович улыбаетс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3485937"/>
            <a:ext cx="5458269" cy="2989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39887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492896"/>
            <a:ext cx="8064895" cy="3849291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9-10 правильных ответов -3 фишки, 6-8 правильных ответов - 2 фишки,  3-5 правильных ответов  - 1 фишка;</a:t>
            </a:r>
          </a:p>
          <a:p>
            <a:pPr algn="just"/>
            <a:r>
              <a:rPr lang="ru-RU" dirty="0" smtClean="0"/>
              <a:t>загаданное </a:t>
            </a:r>
            <a:r>
              <a:rPr lang="ru-RU" dirty="0"/>
              <a:t>слово - пирамида - 1 фишка;</a:t>
            </a:r>
          </a:p>
          <a:p>
            <a:pPr algn="just"/>
            <a:r>
              <a:rPr lang="ru-RU" dirty="0" smtClean="0"/>
              <a:t>финансовая </a:t>
            </a:r>
            <a:r>
              <a:rPr lang="ru-RU" dirty="0"/>
              <a:t>пирамида  - мошенническая деятельность по привлечению денег или иного имущества физических лиц, при которой выплата дохода осуществляется за счет ранее привлеченных средств, при отсутствии у организаторов инвестиционной и другой законной предпринимательской деятельности - 1 фишка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1172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784975" cy="6847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48354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01116" y="2669704"/>
            <a:ext cx="4686944" cy="31683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Ф</a:t>
            </a:r>
            <a:r>
              <a:rPr lang="ru-RU" sz="2800" dirty="0" smtClean="0"/>
              <a:t>ормирование </a:t>
            </a:r>
            <a:r>
              <a:rPr lang="ru-RU" sz="2800" dirty="0"/>
              <a:t>знаний о рациональном использовании личных средств путем их возможного размещения на банковские депозиты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4.</a:t>
            </a:r>
            <a:r>
              <a:rPr lang="ru-RU" dirty="0"/>
              <a:t> </a:t>
            </a:r>
            <a:r>
              <a:rPr lang="ru-RU" b="1" dirty="0"/>
              <a:t>«Копейка рубль бережет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12290" name="Picture 2" descr="Картинки по запросу банкир карти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4888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746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420888"/>
            <a:ext cx="8208912" cy="367240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С какого возраста </a:t>
            </a:r>
            <a:r>
              <a:rPr lang="ru-RU" dirty="0" smtClean="0"/>
              <a:t>человек может распоряжаться своими денежными средствами? </a:t>
            </a:r>
            <a:r>
              <a:rPr lang="ru-RU" dirty="0"/>
              <a:t>Как правильно выбрать банковский депозит? </a:t>
            </a:r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b="1" dirty="0"/>
              <a:t>Порядок распоряжения доходами несовершеннолетних определен в ст. 26,37 ГК РФ, ст. 60 СК РФ, ст. 17,19 Федерального закона от 24.04.2004 № 48-ФЗ  "Об опеке и попечительстве"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0456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988840"/>
            <a:ext cx="8208912" cy="4170776"/>
          </a:xfrm>
        </p:spPr>
        <p:txBody>
          <a:bodyPr>
            <a:normAutofit/>
          </a:bodyPr>
          <a:lstStyle/>
          <a:p>
            <a:r>
              <a:rPr lang="ru-RU" dirty="0"/>
              <a:t>В соответствии с этими нормативными документами вкладом несовершеннолетнего вкладчика в возрасте от 14 до 18 лет распоряжается он сам с учетом следующего:</a:t>
            </a:r>
          </a:p>
          <a:p>
            <a:pPr lvl="0"/>
            <a:r>
              <a:rPr lang="ru-RU" dirty="0"/>
              <a:t>зачислены суммы заработной платы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ru-RU" dirty="0"/>
              <a:t>зачислены суммы стипендий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ru-RU" dirty="0"/>
              <a:t>зачислены премии, присужденные за победу в олимпиадах, конкурсах и иных мероприятиях;</a:t>
            </a:r>
          </a:p>
          <a:p>
            <a:pPr lvl="0"/>
            <a:r>
              <a:rPr lang="ru-RU" dirty="0"/>
              <a:t>зачислены проценты по вкладу</a:t>
            </a:r>
            <a:r>
              <a:rPr lang="en-US" dirty="0"/>
              <a:t>;</a:t>
            </a:r>
            <a:endParaRPr lang="ru-RU" dirty="0"/>
          </a:p>
          <a:p>
            <a:pPr lvl="0"/>
            <a:r>
              <a:rPr lang="ru-RU" dirty="0"/>
              <a:t>перечислены  или внесены наличными самим несовершеннолетним вкладчиком суммы.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206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4.</a:t>
            </a:r>
            <a:r>
              <a:rPr lang="ru-RU" dirty="0"/>
              <a:t> </a:t>
            </a:r>
            <a:r>
              <a:rPr lang="ru-RU" b="1" dirty="0"/>
              <a:t>«Копейка рубль бережет»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69" y="1556792"/>
            <a:ext cx="869788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539552" y="6018093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* </a:t>
            </a:r>
            <a:r>
              <a:rPr lang="ru-RU" dirty="0"/>
              <a:t>Ставки указаны в % годовых</a:t>
            </a:r>
          </a:p>
          <a:p>
            <a:r>
              <a:rPr lang="ru-RU" dirty="0"/>
              <a:t>** Ставка по вкладу с учетом капитализации процентов</a:t>
            </a:r>
          </a:p>
        </p:txBody>
      </p:sp>
    </p:spTree>
    <p:extLst>
      <p:ext uri="{BB962C8B-B14F-4D97-AF65-F5344CB8AC3E}">
        <p14:creationId xmlns:p14="http://schemas.microsoft.com/office/powerpoint/2010/main" val="25588470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420888"/>
            <a:ext cx="8496943" cy="41764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600" dirty="0"/>
              <a:t>Ученик 10 класса Иван стал призером Всероссийской олимпиады школьников. На его счет в одном из банков Кемерово 30 мая 2018 года была перечислена премия в размере 100000 рублей. Может ли Иван самостоятельно распоряжаться деньгами?  На какой вклад следует разместить указанную сумму, чтобы  к Новому году  снять деньги и получить максимальную выгоду? Чему будет равен процент по вкладу, который получит Иван  в этом случае?</a:t>
            </a:r>
          </a:p>
          <a:p>
            <a:pPr marL="0" indent="0" algn="just">
              <a:buNone/>
            </a:pPr>
            <a:endParaRPr lang="ru-RU" sz="25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4.</a:t>
            </a:r>
            <a:r>
              <a:rPr lang="ru-RU" dirty="0"/>
              <a:t> </a:t>
            </a:r>
            <a:r>
              <a:rPr lang="ru-RU" b="1" dirty="0"/>
              <a:t>«Копейка рубль бережет»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4777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75467"/>
            <a:ext cx="8568951" cy="3450696"/>
          </a:xfrm>
        </p:spPr>
        <p:txBody>
          <a:bodyPr>
            <a:normAutofit/>
          </a:bodyPr>
          <a:lstStyle/>
          <a:p>
            <a:r>
              <a:rPr lang="ru-RU" sz="2800" dirty="0"/>
              <a:t>Иван может самостоятельно распоряжаться вкладом - 1 фишка;</a:t>
            </a:r>
          </a:p>
          <a:p>
            <a:r>
              <a:rPr lang="ru-RU" sz="2800" dirty="0"/>
              <a:t>Выгоднее всего открыть вклад "Сохраняй" на полгода- 1 фишка;</a:t>
            </a:r>
          </a:p>
          <a:p>
            <a:r>
              <a:rPr lang="ru-RU" sz="2800" dirty="0"/>
              <a:t>Через полгода Иван получит </a:t>
            </a:r>
            <a:r>
              <a:rPr lang="ru-RU" sz="2800" dirty="0" smtClean="0"/>
              <a:t>102281  </a:t>
            </a:r>
            <a:r>
              <a:rPr lang="ru-RU" sz="2800" dirty="0"/>
              <a:t>рубль, процент составит 2281 рубль- 3 фишки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0438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844824"/>
            <a:ext cx="8208912" cy="18336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/>
              <a:t>Ф</a:t>
            </a:r>
            <a:r>
              <a:rPr lang="ru-RU" sz="2800" dirty="0" smtClean="0"/>
              <a:t>ормирование  </a:t>
            </a:r>
            <a:r>
              <a:rPr lang="ru-RU" sz="2800" dirty="0"/>
              <a:t>знаний о  доходах и расходах семьи, понимания необходимости  бережного отношения к семейному бюджету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5.</a:t>
            </a:r>
            <a:r>
              <a:rPr lang="ru-RU" dirty="0"/>
              <a:t> </a:t>
            </a:r>
            <a:r>
              <a:rPr lang="ru-RU" b="1" dirty="0"/>
              <a:t>«Копейка к копейке – проживёт семейка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14338" name="Picture 2" descr="Картинки по запросу семья считает деньг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73016"/>
            <a:ext cx="4367023" cy="311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1067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u="sng" dirty="0"/>
              <a:t>Личностные</a:t>
            </a:r>
            <a:r>
              <a:rPr lang="ru-RU" sz="3200" dirty="0"/>
              <a:t>: формирование понимания  ограниченности семейного бюджета, необходимости его рационального планирования и расходования с учетом личных нужд и трат.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Планируемые результаты образовательного события</a:t>
            </a:r>
            <a:r>
              <a:rPr lang="ru-RU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675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420888"/>
            <a:ext cx="8352927" cy="3960440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/>
              <a:t>Семья Мельниковых состоит из папы, мамы, дочки. Папа работает инженером и получает  40000 рублей в месяц, мама работает в МФЦ  и зарабатывает 20000 рублей в месяц.  Семнадцатилетняя дочь Даша учится в колледже, ее стипендия составляет 3% от зарплаты папы. В месяц расходная часть семейного бюджета составляет 45000 рублей. Даша мечтает побывать в Олимпийском парке в Сочи.  Средняя стоимость билета на самолет компании "Аэрофлот" 6514 рублей в одну сторону. Проживание в  отеле "без звезд" без питания в трехместном номере - 1500 рублей с каждого. Совокупный расход на питание в день на 1000 меньше, чем расход на проживание. Сможет ли семья Мельниковых в течение года накопить средства для отдыха в Сочи на двухнедельный отдых? Могут ли родители подарить Даше </a:t>
            </a:r>
            <a:r>
              <a:rPr lang="ru-RU" dirty="0" err="1"/>
              <a:t>Айфон</a:t>
            </a:r>
            <a:r>
              <a:rPr lang="ru-RU" dirty="0"/>
              <a:t> 10 (64 ГБ) за отличную учебу? Относятся ли отдых в Сочи и покупка </a:t>
            </a:r>
            <a:r>
              <a:rPr lang="ru-RU" dirty="0" err="1"/>
              <a:t>Айфона</a:t>
            </a:r>
            <a:r>
              <a:rPr lang="ru-RU" dirty="0"/>
              <a:t> 10 к обязательным расходам семьи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5.</a:t>
            </a:r>
            <a:r>
              <a:rPr lang="ru-RU" dirty="0"/>
              <a:t> </a:t>
            </a:r>
            <a:r>
              <a:rPr lang="ru-RU" b="1" dirty="0"/>
              <a:t>«Копейка к копейке – проживёт семейка»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9027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88840"/>
            <a:ext cx="8352927" cy="4320479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Семья Мельниковых сможет за год накопить средства для отдыха в Сочи - 3 фишки за правильный ответ с математическими вычислениями, правильный ответ с математической ошибкой - 2 фишки, правильный ответ без математических вычислений - 1 фишка;</a:t>
            </a:r>
          </a:p>
          <a:p>
            <a:r>
              <a:rPr lang="ru-RU" dirty="0"/>
              <a:t>2. Родители не смогут купить дочери </a:t>
            </a:r>
            <a:r>
              <a:rPr lang="ru-RU" dirty="0" err="1"/>
              <a:t>Айфон</a:t>
            </a:r>
            <a:r>
              <a:rPr lang="ru-RU" dirty="0"/>
              <a:t> 10, так как его цена превышает остаток семейного бюджета (цена телефона на 4 ноября 2017 года 79900 рублей) - 1 фишка;</a:t>
            </a:r>
          </a:p>
          <a:p>
            <a:r>
              <a:rPr lang="ru-RU" dirty="0"/>
              <a:t>3. Отдых в Сочи и покупка </a:t>
            </a:r>
            <a:r>
              <a:rPr lang="ru-RU" dirty="0" err="1"/>
              <a:t>Айфона</a:t>
            </a:r>
            <a:r>
              <a:rPr lang="ru-RU" dirty="0"/>
              <a:t> не относятся к обязательным расходам семьи. Обязательные расходы  - это расходы на питание, одежду, коммунальные платежи, транспорт, лекарства. Произвольные расходы  - это расходы на отдых, предметы роскоши, улучшение качества покупок - 1 фишка.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5.</a:t>
            </a:r>
            <a:r>
              <a:rPr lang="ru-RU" dirty="0"/>
              <a:t> </a:t>
            </a:r>
            <a:r>
              <a:rPr lang="ru-RU" b="1" dirty="0"/>
              <a:t>«Копейка к копейке – проживёт семейка</a:t>
            </a:r>
            <a:r>
              <a:rPr lang="ru-RU" b="1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36390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88840"/>
            <a:ext cx="8352927" cy="4320479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Решение:</a:t>
            </a:r>
          </a:p>
          <a:p>
            <a:r>
              <a:rPr lang="ru-RU" dirty="0"/>
              <a:t>1. 40000+20000+40000/100*3=60000+1200=61200 рублей - доход за месяц;</a:t>
            </a:r>
          </a:p>
          <a:p>
            <a:r>
              <a:rPr lang="ru-RU" dirty="0"/>
              <a:t>2. 61200-45000=16200 рублей - профицит семейного бюджета в месяц;</a:t>
            </a:r>
          </a:p>
          <a:p>
            <a:r>
              <a:rPr lang="ru-RU" dirty="0"/>
              <a:t>3. 16200*12=194400 рублей - профицит семейного бюджета в год;</a:t>
            </a:r>
          </a:p>
          <a:p>
            <a:r>
              <a:rPr lang="ru-RU" dirty="0"/>
              <a:t>4. 6514*2*3=39084 рублей - расходы на перелет;</a:t>
            </a:r>
          </a:p>
          <a:p>
            <a:r>
              <a:rPr lang="ru-RU" dirty="0"/>
              <a:t>5. 1500*3*14=63000 рублей - расходы на проживание;</a:t>
            </a:r>
          </a:p>
          <a:p>
            <a:r>
              <a:rPr lang="ru-RU" dirty="0"/>
              <a:t>6. (1500*3-1000)*14=  49000 рублей - расходы на питание;</a:t>
            </a:r>
          </a:p>
          <a:p>
            <a:r>
              <a:rPr lang="ru-RU" dirty="0"/>
              <a:t>7. 194400 - (39084+63000+49000)=43316 рублей.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Станция 5.</a:t>
            </a:r>
            <a:r>
              <a:rPr lang="ru-RU" dirty="0"/>
              <a:t> </a:t>
            </a:r>
            <a:r>
              <a:rPr lang="ru-RU" b="1" dirty="0"/>
              <a:t>«Копейка к копейке – проживёт семейка</a:t>
            </a:r>
            <a:r>
              <a:rPr lang="ru-RU" b="1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21213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Подведение итогов. Награждение победителей. </a:t>
            </a:r>
            <a:endParaRPr lang="ru-RU" dirty="0"/>
          </a:p>
        </p:txBody>
      </p:sp>
      <p:pic>
        <p:nvPicPr>
          <p:cNvPr id="15362" name="Picture 2" descr="Картинки по запросу награждение победител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640960" cy="472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28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29.04.2022 итоговый проект ФГ\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27" y="177078"/>
            <a:ext cx="5913041" cy="193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29.04.2022 итоговый проект ФГ\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65" y="2129516"/>
            <a:ext cx="6134101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29.04.2022 итоговый проект ФГ\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66" y="5012418"/>
            <a:ext cx="6343651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6107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429000"/>
            <a:ext cx="8229600" cy="125272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2991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u="sng" dirty="0"/>
              <a:t>Метапредметные</a:t>
            </a:r>
            <a:r>
              <a:rPr lang="ru-RU" sz="2800" dirty="0" smtClean="0"/>
              <a:t>:  </a:t>
            </a:r>
            <a:r>
              <a:rPr lang="ru-RU" sz="2800" dirty="0"/>
              <a:t>развитие способности использовать математические вычисления для поиска наиболее эффективных способов формирования семейного бюджета, развитие смыслового чтения текстов финансового содержания, развитие способности критически осмысливать информацию, в том числе рекламную.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Планируемые результаты образовательного события</a:t>
            </a:r>
            <a:r>
              <a:rPr lang="ru-RU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84224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u="sng" dirty="0"/>
              <a:t>Предметные</a:t>
            </a:r>
            <a:r>
              <a:rPr lang="ru-RU" sz="2800" dirty="0"/>
              <a:t>: формирование знаний о семейном бюджете,  его расходной и доходной частях, </a:t>
            </a:r>
            <a:r>
              <a:rPr lang="ru-RU" sz="2800" b="1" u="sng" dirty="0"/>
              <a:t> </a:t>
            </a:r>
            <a:r>
              <a:rPr lang="ru-RU" sz="2800" dirty="0"/>
              <a:t>профиците и дефиците семейного бюджета, формирование понятий:  финансовая пирамида, вексель, дивиденд, банк, доход, расход, ипотека, кредит, инвестиция, инфляция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Планируемые результаты образовательного события</a:t>
            </a:r>
            <a:r>
              <a:rPr lang="ru-RU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27426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75467"/>
            <a:ext cx="8424935" cy="345069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200" dirty="0"/>
              <a:t>Игра проводится как внеурочное интерактивное образовательное событие, являясь групповым соревновательным </a:t>
            </a:r>
            <a:r>
              <a:rPr lang="ru-RU" sz="3200" dirty="0" err="1"/>
              <a:t>квестом</a:t>
            </a:r>
            <a:r>
              <a:rPr lang="ru-RU" sz="3200" dirty="0"/>
              <a:t>. </a:t>
            </a:r>
            <a:endParaRPr lang="ru-RU" sz="3200" dirty="0" smtClean="0"/>
          </a:p>
          <a:p>
            <a:pPr algn="ctr"/>
            <a:endParaRPr lang="ru-RU" sz="3200" dirty="0"/>
          </a:p>
          <a:p>
            <a:pPr algn="ctr"/>
            <a:r>
              <a:rPr lang="ru-RU" sz="3200" dirty="0"/>
              <a:t>Примерная продолжительность игры - 60 минут.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Краткое описание игры-</a:t>
            </a:r>
            <a:r>
              <a:rPr lang="ru-RU" b="1" dirty="0" err="1"/>
              <a:t>квеста</a:t>
            </a:r>
            <a:r>
              <a:rPr lang="ru-RU" b="1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968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276872"/>
            <a:ext cx="8208911" cy="3450696"/>
          </a:xfrm>
        </p:spPr>
        <p:txBody>
          <a:bodyPr>
            <a:noAutofit/>
          </a:bodyPr>
          <a:lstStyle/>
          <a:p>
            <a:r>
              <a:rPr lang="ru-RU" sz="3200" b="1" dirty="0"/>
              <a:t>Станция 1. «Как потопаешь, так и полопаешь»</a:t>
            </a:r>
            <a:endParaRPr lang="ru-RU" sz="3200" dirty="0"/>
          </a:p>
          <a:p>
            <a:r>
              <a:rPr lang="ru-RU" sz="3200" b="1" dirty="0"/>
              <a:t>Станция 2. «Скупой платит дважды»</a:t>
            </a:r>
            <a:endParaRPr lang="ru-RU" sz="3200" dirty="0"/>
          </a:p>
          <a:p>
            <a:r>
              <a:rPr lang="ru-RU" sz="3200" b="1" dirty="0"/>
              <a:t>Станция 3. «Поле чудес»</a:t>
            </a:r>
            <a:endParaRPr lang="ru-RU" sz="3200" dirty="0"/>
          </a:p>
          <a:p>
            <a:r>
              <a:rPr lang="ru-RU" sz="3200" b="1" dirty="0"/>
              <a:t>Станция 4.</a:t>
            </a:r>
            <a:r>
              <a:rPr lang="ru-RU" sz="3200" dirty="0"/>
              <a:t> </a:t>
            </a:r>
            <a:r>
              <a:rPr lang="ru-RU" sz="3200" b="1" dirty="0"/>
              <a:t>«Копейка рубль бережет»</a:t>
            </a:r>
            <a:endParaRPr lang="ru-RU" sz="3200" dirty="0"/>
          </a:p>
          <a:p>
            <a:r>
              <a:rPr lang="ru-RU" sz="3200" b="1" dirty="0"/>
              <a:t>Станция 5.</a:t>
            </a:r>
            <a:r>
              <a:rPr lang="ru-RU" sz="3200" dirty="0"/>
              <a:t> </a:t>
            </a:r>
            <a:r>
              <a:rPr lang="ru-RU" sz="3200" b="1" dirty="0"/>
              <a:t>«Копейка к копейке – проживёт семейка</a:t>
            </a:r>
            <a:r>
              <a:rPr lang="ru-RU" sz="3200" b="1" dirty="0" smtClean="0"/>
              <a:t>»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Станции: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65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220487"/>
              </p:ext>
            </p:extLst>
          </p:nvPr>
        </p:nvGraphicFramePr>
        <p:xfrm>
          <a:off x="755576" y="1412776"/>
          <a:ext cx="7920880" cy="5120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04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1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Этапы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Количество максимальных баллов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942">
                <a:tc>
                  <a:txBody>
                    <a:bodyPr/>
                    <a:lstStyle/>
                    <a:p>
                      <a:pPr marL="274320" indent="-274320" algn="l" defTabSz="914400" rtl="0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Char char=""/>
                      </a:pPr>
                      <a:r>
                        <a:rPr lang="ru-RU" sz="20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Станция 1. «Как потопаешь, так и полопаешь»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942">
                <a:tc>
                  <a:txBody>
                    <a:bodyPr/>
                    <a:lstStyle/>
                    <a:p>
                      <a:pPr marL="274320" indent="-274320" algn="l" defTabSz="914400" rtl="0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Char char=""/>
                      </a:pPr>
                      <a:r>
                        <a:rPr lang="ru-RU" sz="20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Станция 2. «Скупой платит дважды»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1942">
                <a:tc>
                  <a:txBody>
                    <a:bodyPr/>
                    <a:lstStyle/>
                    <a:p>
                      <a:pPr marL="274320" indent="-274320" algn="l" defTabSz="914400" rtl="0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Char char=""/>
                      </a:pPr>
                      <a:r>
                        <a:rPr lang="ru-RU" sz="20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Станция 3. «Поле чудес»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942">
                <a:tc>
                  <a:txBody>
                    <a:bodyPr/>
                    <a:lstStyle/>
                    <a:p>
                      <a:pPr marL="274320" indent="-274320" algn="l" defTabSz="914400" rtl="0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Char char=""/>
                      </a:pPr>
                      <a:r>
                        <a:rPr lang="ru-RU" sz="20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Станция 4. «Копейка рубль бережет»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8892">
                <a:tc>
                  <a:txBody>
                    <a:bodyPr/>
                    <a:lstStyle/>
                    <a:p>
                      <a:pPr marL="274320" indent="-274320" algn="l" defTabSz="914400" rtl="0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Char char=""/>
                      </a:pPr>
                      <a:r>
                        <a:rPr lang="ru-RU" sz="20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Станция 5. «Копейка к копейке – проживёт семейка»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1942">
                <a:tc>
                  <a:txBody>
                    <a:bodyPr/>
                    <a:lstStyle/>
                    <a:p>
                      <a:pPr marL="274320" indent="-274320" algn="l" defTabSz="914400" rtl="0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Char char=""/>
                      </a:pPr>
                      <a:r>
                        <a:rPr lang="ru-RU" sz="20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Станция 1. «Как потопаешь, так и полопаешь»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1942">
                <a:tc>
                  <a:txBody>
                    <a:bodyPr/>
                    <a:lstStyle/>
                    <a:p>
                      <a:pPr marL="274320" indent="-274320" algn="l" defTabSz="914400" rtl="0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Char char=""/>
                      </a:pPr>
                      <a:r>
                        <a:rPr lang="ru-RU" sz="2000" b="1" kern="1200" dirty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Станция 2. «Скупой платит дважды»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28892">
                <a:tc>
                  <a:txBody>
                    <a:bodyPr/>
                    <a:lstStyle/>
                    <a:p>
                      <a:pPr marL="274320" indent="-274320" algn="l" defTabSz="914400" rtl="0" eaLnBrk="1" latinLnBrk="0" hangingPunct="1">
                        <a:lnSpc>
                          <a:spcPct val="115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Char char=""/>
                      </a:pPr>
                      <a:r>
                        <a:rPr lang="ru-RU" sz="2000" b="1" kern="1200" dirty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Дополнительные баллы для команды, которая пришла первой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ru-RU" sz="2000" b="1" dirty="0">
                        <a:solidFill>
                          <a:schemeClr val="bg2">
                            <a:lumMod val="2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Станции:</a:t>
            </a:r>
          </a:p>
        </p:txBody>
      </p:sp>
    </p:spTree>
    <p:extLst>
      <p:ext uri="{BB962C8B-B14F-4D97-AF65-F5344CB8AC3E}">
        <p14:creationId xmlns:p14="http://schemas.microsoft.com/office/powerpoint/2010/main" val="441328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Маршрутный лист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8159941" cy="35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s://cdn1.vectorstock.com/i/1000x1000/34/40/gold-coin-vector-195344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" b="8552"/>
          <a:stretch/>
        </p:blipFill>
        <p:spPr bwMode="auto">
          <a:xfrm>
            <a:off x="3485013" y="5245025"/>
            <a:ext cx="1134509" cy="1120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cdn1.vectorstock.com/i/1000x1000/34/40/gold-coin-vector-195344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" b="8552"/>
          <a:stretch/>
        </p:blipFill>
        <p:spPr bwMode="auto">
          <a:xfrm>
            <a:off x="4806039" y="5245025"/>
            <a:ext cx="1134509" cy="1120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cdn1.vectorstock.com/i/1000x1000/34/40/gold-coin-vector-195344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" b="8552"/>
          <a:stretch/>
        </p:blipFill>
        <p:spPr bwMode="auto">
          <a:xfrm>
            <a:off x="6086151" y="5245025"/>
            <a:ext cx="1134509" cy="1120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cdn1.vectorstock.com/i/1000x1000/34/40/gold-coin-vector-195344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" b="8552"/>
          <a:stretch/>
        </p:blipFill>
        <p:spPr bwMode="auto">
          <a:xfrm>
            <a:off x="7289860" y="5245025"/>
            <a:ext cx="1134509" cy="1120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cdn1.vectorstock.com/i/1000x1000/34/40/gold-coin-vector-195344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" b="8552"/>
          <a:stretch/>
        </p:blipFill>
        <p:spPr bwMode="auto">
          <a:xfrm>
            <a:off x="899592" y="5245025"/>
            <a:ext cx="1134509" cy="1120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cdn1.vectorstock.com/i/1000x1000/34/40/gold-coin-vector-195344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6" b="8552"/>
          <a:stretch/>
        </p:blipFill>
        <p:spPr bwMode="auto">
          <a:xfrm>
            <a:off x="2122110" y="5245023"/>
            <a:ext cx="1134509" cy="11208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1572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Words>1779</Words>
  <Application>Microsoft Office PowerPoint</Application>
  <PresentationFormat>Экран (4:3)</PresentationFormat>
  <Paragraphs>126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Calibri</vt:lpstr>
      <vt:lpstr>Candara</vt:lpstr>
      <vt:lpstr>Symbol</vt:lpstr>
      <vt:lpstr>Times New Roman</vt:lpstr>
      <vt:lpstr>Волна</vt:lpstr>
      <vt:lpstr>Игра-квест «Деньги любят счет» («Управление личными финансами и формирование семейного бюджета")</vt:lpstr>
      <vt:lpstr>Цель:</vt:lpstr>
      <vt:lpstr>Планируемые результаты образовательного события:</vt:lpstr>
      <vt:lpstr>Планируемые результаты образовательного события:</vt:lpstr>
      <vt:lpstr>Планируемые результаты образовательного события:</vt:lpstr>
      <vt:lpstr>Краткое описание игры-квеста:</vt:lpstr>
      <vt:lpstr>Станции:</vt:lpstr>
      <vt:lpstr>Станции:</vt:lpstr>
      <vt:lpstr>Маршрутный лист</vt:lpstr>
      <vt:lpstr>Станция 1. «Как потопаешь, так и полопаешь»</vt:lpstr>
      <vt:lpstr>Станция 1. «Как потопаешь, так и полопаешь»</vt:lpstr>
      <vt:lpstr>Станция 1. «Как потопаешь, так и полопаешь»</vt:lpstr>
      <vt:lpstr>Станция 1. «Как потопаешь, так и полопаешь»</vt:lpstr>
      <vt:lpstr>Ответы:</vt:lpstr>
      <vt:lpstr>Станция 2. «Скупой платит дважды»</vt:lpstr>
      <vt:lpstr>Станция 2. «Скупой платит дважды»</vt:lpstr>
      <vt:lpstr>Станция 2. «Скупой платит дважды»</vt:lpstr>
      <vt:lpstr>Условия</vt:lpstr>
      <vt:lpstr>Ответ:</vt:lpstr>
      <vt:lpstr>Станция 3. «Поле чудес»</vt:lpstr>
      <vt:lpstr>Ответы:</vt:lpstr>
      <vt:lpstr>Презентация PowerPoint</vt:lpstr>
      <vt:lpstr>Станция 4. «Копейка рубль бережет»</vt:lpstr>
      <vt:lpstr>Презентация PowerPoint</vt:lpstr>
      <vt:lpstr>Презентация PowerPoint</vt:lpstr>
      <vt:lpstr>Станция 4. «Копейка рубль бережет»</vt:lpstr>
      <vt:lpstr>Станция 4. «Копейка рубль бережет»</vt:lpstr>
      <vt:lpstr>Ответы</vt:lpstr>
      <vt:lpstr>Станция 5. «Копейка к копейке – проживёт семейка»</vt:lpstr>
      <vt:lpstr>Станция 5. «Копейка к копейке – проживёт семейка»</vt:lpstr>
      <vt:lpstr>Станция 5. «Копейка к копейке – проживёт семейка»</vt:lpstr>
      <vt:lpstr>Станция 5. «Копейка к копейке – проживёт семейка»</vt:lpstr>
      <vt:lpstr>Подведение итогов. Награждение победителей. 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«Деньги любят счет» (модуль "Содержание и методика преподавания темы по управлению личными финансами и формированию семейного бюджета")</dc:title>
  <dc:creator>User</dc:creator>
  <cp:lastModifiedBy>Пользователь Windows</cp:lastModifiedBy>
  <cp:revision>21</cp:revision>
  <dcterms:created xsi:type="dcterms:W3CDTF">2018-09-21T10:20:29Z</dcterms:created>
  <dcterms:modified xsi:type="dcterms:W3CDTF">2022-04-28T03:53:20Z</dcterms:modified>
</cp:coreProperties>
</file>