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60" r:id="rId5"/>
    <p:sldId id="262" r:id="rId6"/>
    <p:sldId id="267" r:id="rId7"/>
    <p:sldId id="269" r:id="rId8"/>
    <p:sldId id="264" r:id="rId9"/>
    <p:sldId id="265" r:id="rId10"/>
    <p:sldId id="266" r:id="rId11"/>
    <p:sldId id="268" r:id="rId12"/>
    <p:sldId id="263" r:id="rId13"/>
    <p:sldId id="27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78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9859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0264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261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9847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94108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5524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470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3789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5530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9153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5447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720C85F-6577-438E-864E-77FE77F21668}" type="datetimeFigureOut">
              <a:rPr lang="ru-RU" smtClean="0"/>
              <a:pPr/>
              <a:t>08.01.2023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7A48F3D7-40D7-408E-89D2-1289737D52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919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youtube.com/watch?v=jG-H_i1kNLA&amp;ab_channel=%D0%A1%D0%BE%D0%B2%D0%B5%D1%82%D1%81%D0%BA%D0%B8%D0%B5%D0%BC%D1%83%D0%BB%D1%8C%D1%82%D1%84%D0%B8%D0%BB%D1%8C%D0%BC%D1%8B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5939" y="2396277"/>
            <a:ext cx="8767860" cy="1388165"/>
          </a:xfrm>
        </p:spPr>
        <p:txBody>
          <a:bodyPr>
            <a:normAutofit/>
          </a:bodyPr>
          <a:lstStyle/>
          <a:p>
            <a:r>
              <a:rPr lang="ru-RU" sz="36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2-3</a:t>
            </a:r>
            <a:r>
              <a:rPr lang="ru-RU" sz="3600" i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</a:p>
          <a:p>
            <a:endParaRPr lang="ru-RU" sz="360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38982" y="3784442"/>
            <a:ext cx="92395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Усть-Канская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 им. Ч.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Кыдрашева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Нонукова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Айсулу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Николаевна,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Филиал МБОУ «Гимназия №3 г. Горно-Алтайска»: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Кертешева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Ксения Александровна, Коробова Ирина Михайловна, Ушакова Татьяна Владимировна 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Курайская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СОШ: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Тадыкина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Татьяна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Бырчиковна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Олчонова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Римма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Болчоевна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5181" y="352742"/>
            <a:ext cx="11009376" cy="179609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Внеурочное занятие </a:t>
            </a:r>
          </a:p>
          <a:p>
            <a:pPr algn="ctr"/>
            <a:r>
              <a:rPr lang="ru-RU" sz="4000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теме: </a:t>
            </a:r>
          </a:p>
          <a:p>
            <a:pPr algn="ctr"/>
            <a:r>
              <a:rPr lang="ru-RU" sz="4000" b="1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Современные деньги России</a:t>
            </a:r>
            <a:endParaRPr lang="ru-RU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05597" y="3090359"/>
            <a:ext cx="33063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4, занятие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15187" y="5961888"/>
            <a:ext cx="2087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Горно-Алтайск</a:t>
            </a: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xmlns="" val="1489308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54921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Проверь себя: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394" y="504085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Владивосток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29834" y="503012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Хабаровск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3" name="Picture 3" descr="C:\Users\User\Pictures\novye-denygi-v-rossii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643634" y="1611281"/>
            <a:ext cx="3886200" cy="3385851"/>
          </a:xfrm>
          <a:prstGeom prst="rect">
            <a:avLst/>
          </a:prstGeom>
          <a:noFill/>
        </p:spPr>
      </p:pic>
      <p:pic>
        <p:nvPicPr>
          <p:cNvPr id="14" name="Picture 2" descr="C:\Users\User\Pictures\875a8375f91de049494d6073098e8a2f_adc29cb958c124045a5c7060a5a39a02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81394" y="1611281"/>
            <a:ext cx="3886200" cy="34295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142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30434" t="15744" r="31102" b="70087"/>
          <a:stretch/>
        </p:blipFill>
        <p:spPr bwMode="auto">
          <a:xfrm>
            <a:off x="2132076" y="473202"/>
            <a:ext cx="8420100" cy="22699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2"/>
          <a:srcRect l="30434" t="31381" r="29967" b="4928"/>
          <a:stretch/>
        </p:blipFill>
        <p:spPr bwMode="auto">
          <a:xfrm>
            <a:off x="4021673" y="2450592"/>
            <a:ext cx="4817364" cy="4114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3950477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668052" y="694944"/>
            <a:ext cx="5906483" cy="5354652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</a:pPr>
            <a:r>
              <a:rPr lang="ru-RU" sz="3600" dirty="0">
                <a:solidFill>
                  <a:prstClr val="black"/>
                </a:solidFill>
              </a:rPr>
              <a:t>«Продолжи фразу»</a:t>
            </a:r>
          </a:p>
          <a:p>
            <a:pPr marL="228600" lvl="0" indent="-18288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  <a:buFont typeface="Corbe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</a:rPr>
              <a:t>- Я узнал…</a:t>
            </a:r>
          </a:p>
          <a:p>
            <a:pPr marL="228600" lvl="0" indent="-18288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  <a:buFont typeface="Corbe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</a:rPr>
              <a:t>- Я научился…</a:t>
            </a:r>
          </a:p>
          <a:p>
            <a:pPr marL="228600" lvl="0" indent="-18288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  <a:buFont typeface="Corbe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</a:rPr>
              <a:t>- Было интересно…</a:t>
            </a:r>
          </a:p>
          <a:p>
            <a:pPr marL="228600" lvl="0" indent="-18288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  <a:buFont typeface="Corbel" pitchFamily="34" charset="0"/>
              <a:buChar char="•"/>
            </a:pPr>
            <a:r>
              <a:rPr lang="ru-RU" sz="3600" dirty="0">
                <a:solidFill>
                  <a:prstClr val="black"/>
                </a:solidFill>
              </a:rPr>
              <a:t>- Я могу…</a:t>
            </a:r>
          </a:p>
        </p:txBody>
      </p:sp>
      <p:pic>
        <p:nvPicPr>
          <p:cNvPr id="4102" name="Picture 6" descr="https://images.fineartamerica.com/images-medium-large/rgb-hand-prints-richard-thoma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4" t="19467" r="33976" b="24827"/>
          <a:stretch/>
        </p:blipFill>
        <p:spPr bwMode="auto">
          <a:xfrm>
            <a:off x="6728656" y="2377440"/>
            <a:ext cx="4471654" cy="263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09556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489148" y="2117035"/>
            <a:ext cx="10662557" cy="3170582"/>
          </a:xfrm>
          <a:prstGeom prst="vertic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</a:pPr>
            <a:r>
              <a:rPr lang="ru-RU" sz="3600" b="1" dirty="0">
                <a:solidFill>
                  <a:prstClr val="black"/>
                </a:solidFill>
              </a:rPr>
              <a:t>ВЫБЕРИ    ДОМАШНЕЕ    ЗАДАНИЕ:</a:t>
            </a:r>
          </a:p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</a:pPr>
            <a:endParaRPr lang="ru-RU" sz="3600" b="1" dirty="0">
              <a:solidFill>
                <a:prstClr val="black"/>
              </a:solidFill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с. 25, упр. 4 (</a:t>
            </a:r>
            <a:r>
              <a:rPr lang="ru-RU" sz="4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раб.тет</a:t>
            </a: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.)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придумать и нарисовать свою купюру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4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найти плюсы и минусы наличных денег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</a:pPr>
            <a:endParaRPr lang="ru-RU" sz="3600" dirty="0">
              <a:solidFill>
                <a:prstClr val="black"/>
              </a:solidFill>
            </a:endParaRPr>
          </a:p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DF5327"/>
              </a:buClr>
              <a:buSzPct val="80000"/>
            </a:pPr>
            <a:endParaRPr lang="ru-RU" sz="3600" dirty="0">
              <a:solidFill>
                <a:prstClr val="black"/>
              </a:solidFill>
            </a:endParaRPr>
          </a:p>
        </p:txBody>
      </p:sp>
      <p:pic>
        <p:nvPicPr>
          <p:cNvPr id="3" name="Рисунок 2" descr="Книги контур">
            <a:extLst>
              <a:ext uri="{FF2B5EF4-FFF2-40B4-BE49-F238E27FC236}">
                <a16:creationId xmlns:a16="http://schemas.microsoft.com/office/drawing/2014/main" xmlns="" id="{AA7B2200-2F56-436D-B791-CF4102B8A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405731" y="2289313"/>
            <a:ext cx="1139687" cy="113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4555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3606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образовательные результаты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450" y="1031163"/>
            <a:ext cx="11412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i="1" dirty="0"/>
              <a:t>Цель: </a:t>
            </a:r>
            <a:r>
              <a:rPr lang="ru-RU" sz="2400" u="sng" dirty="0"/>
              <a:t>Расширение представления о современных деньгах России, формирование финансовой культуры и обучение конкретным навыкам грамотного финансового поведения</a:t>
            </a:r>
            <a:endParaRPr lang="ru-RU" sz="2400" i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476450" y="2231492"/>
            <a:ext cx="1097488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Личностные: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формировать ценностное отношение к своей стране.</a:t>
            </a:r>
            <a:endParaRPr lang="ru-RU" sz="2000" i="1" dirty="0"/>
          </a:p>
          <a:p>
            <a:pPr lvl="0"/>
            <a:r>
              <a:rPr lang="ru-RU" sz="2000" i="1" dirty="0"/>
              <a:t>Предметные: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правильно использовать изученные понятия;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различать современные российские монеты и купюры;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000" dirty="0"/>
              <a:t>решать задачи с элементарными денежными расчётами.</a:t>
            </a:r>
            <a:endParaRPr lang="ru-RU" sz="2000" i="1" dirty="0"/>
          </a:p>
          <a:p>
            <a:r>
              <a:rPr lang="ru-RU" sz="2000" i="1" dirty="0" err="1"/>
              <a:t>Метапредметные</a:t>
            </a:r>
            <a:r>
              <a:rPr lang="ru-RU" sz="2000" i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осуществлять регулятивные действия самонаблюдения, самоконтроля, самооценки в процессе коммуникативной деятельности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совершенствовать умения  извлекать информацию, перерабатывать   её, анализировать, развивать наблюдательность, внимание.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/>
              <a:t>формировать коммуникативные компетентности в общении и сотрудничестве со сверстниками, умения осознанно использовать речевые средства в соответствии с задачей коммуникации для выражения своих  мыслей. </a:t>
            </a:r>
            <a:endParaRPr lang="ru-RU" sz="2000" i="1" dirty="0"/>
          </a:p>
        </p:txBody>
      </p:sp>
    </p:spTree>
    <p:extLst>
      <p:ext uri="{BB962C8B-B14F-4D97-AF65-F5344CB8AC3E}">
        <p14:creationId xmlns:p14="http://schemas.microsoft.com/office/powerpoint/2010/main" xmlns="" val="3165514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4856" y="-432117"/>
            <a:ext cx="9144000" cy="2387600"/>
          </a:xfrm>
        </p:spPr>
        <p:txBody>
          <a:bodyPr>
            <a:normAutofit/>
          </a:bodyPr>
          <a:lstStyle/>
          <a:p>
            <a:r>
              <a:rPr lang="ru-RU" sz="3600" b="0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мультфильм «Муха-Цокотуха» </a:t>
            </a:r>
            <a:r>
              <a:rPr lang="ru-RU" sz="2000" b="0" u="sng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2"/>
              </a:rPr>
              <a:t>https://www.youtube.com/watch?v=jG-H_i1kNLA&amp;ab_channel=%D0%A1%D0%BE%D0%B2%D0%B5%D1%82%D1%81%D0%BA%D0%B8%D0%B5%D0%BC%D1%83%D0%BB%D1%8C%D1%82%D1%84%D0%B8%D0%BB%D1%8C%D0%BC%D1%8B</a:t>
            </a:r>
            <a:endParaRPr lang="ru-RU" sz="2000" b="0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5902" t="19364" r="34324" b="21416"/>
          <a:stretch/>
        </p:blipFill>
        <p:spPr>
          <a:xfrm>
            <a:off x="2496032" y="2277788"/>
            <a:ext cx="7181648" cy="399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85662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190517" y="1264160"/>
            <a:ext cx="7772400" cy="288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5300" b="0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772300" cy="2114568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tvtver.ru/wp-content/uploads/2021/03/novye-deng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3950" y="3237471"/>
            <a:ext cx="3747900" cy="249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olitikus.ru/uploads/posts/2016-01/1453334279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2644" y="3237471"/>
            <a:ext cx="2714712" cy="244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originals/f1/16/3f/f1163f59c5095d5c86e81922ad3677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1033" y="3237471"/>
            <a:ext cx="3823314" cy="254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349018" y="589438"/>
            <a:ext cx="7455398" cy="141983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i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Современные деньги России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4839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981200" y="1785927"/>
            <a:ext cx="8229600" cy="4340237"/>
          </a:xfrm>
        </p:spPr>
        <p:txBody>
          <a:bodyPr/>
          <a:lstStyle/>
          <a:p>
            <a:pPr algn="ctr">
              <a:buNone/>
            </a:pPr>
            <a:r>
              <a:rPr lang="ru-RU" b="1" dirty="0"/>
              <a:t>         </a:t>
            </a:r>
          </a:p>
        </p:txBody>
      </p:sp>
      <p:sp>
        <p:nvSpPr>
          <p:cNvPr id="9" name="Стрелка вниз 8"/>
          <p:cNvSpPr/>
          <p:nvPr/>
        </p:nvSpPr>
        <p:spPr>
          <a:xfrm rot="19259347">
            <a:off x="7487505" y="1386004"/>
            <a:ext cx="484632" cy="1130900"/>
          </a:xfrm>
          <a:prstGeom prst="downArrow">
            <a:avLst>
              <a:gd name="adj1" fmla="val 50000"/>
              <a:gd name="adj2" fmla="val 547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2151717">
            <a:off x="4257311" y="1403148"/>
            <a:ext cx="484632" cy="11139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032242" y="2543354"/>
            <a:ext cx="3000396" cy="17145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0807" y="2387174"/>
            <a:ext cx="3071834" cy="17145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075641" y="500017"/>
            <a:ext cx="4040718" cy="714380"/>
          </a:xfrm>
          <a:prstGeom prst="roundRect">
            <a:avLst/>
          </a:prstGeom>
          <a:solidFill>
            <a:schemeClr val="bg2"/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0807" y="2459272"/>
            <a:ext cx="285752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Бумажные</a:t>
            </a:r>
          </a:p>
          <a:p>
            <a:pPr algn="ctr"/>
            <a:r>
              <a:rPr lang="ru-RU" sz="32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деньги</a:t>
            </a:r>
          </a:p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(рубли)</a:t>
            </a:r>
          </a:p>
        </p:txBody>
      </p:sp>
      <p:sp>
        <p:nvSpPr>
          <p:cNvPr id="18" name="TextBox 17"/>
          <p:cNvSpPr txBox="1"/>
          <p:nvPr/>
        </p:nvSpPr>
        <p:spPr>
          <a:xfrm rot="10800000" flipV="1">
            <a:off x="3095602" y="4265361"/>
            <a:ext cx="3185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246556" y="2878827"/>
            <a:ext cx="257176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Монеты</a:t>
            </a:r>
          </a:p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(копейки)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99628" y="328094"/>
            <a:ext cx="30511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Деньги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95802" y="3748082"/>
            <a:ext cx="3000396" cy="17145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>
                <a:ln w="12700">
                  <a:solidFill>
                    <a:srgbClr val="44546A">
                      <a:satMod val="155000"/>
                    </a:srgbClr>
                  </a:solidFill>
                  <a:prstDash val="solid"/>
                </a:ln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Электронные деньги</a:t>
            </a:r>
            <a:endParaRPr lang="ru-RU" sz="3200" b="1" dirty="0">
              <a:ln w="12700">
                <a:solidFill>
                  <a:srgbClr val="44546A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5853684" y="2226573"/>
            <a:ext cx="484632" cy="1015424"/>
          </a:xfrm>
          <a:prstGeom prst="downArrow">
            <a:avLst>
              <a:gd name="adj1" fmla="val 50000"/>
              <a:gd name="adj2" fmla="val 547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723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9903" t="13119" r="30120" b="62419"/>
          <a:stretch/>
        </p:blipFill>
        <p:spPr bwMode="auto">
          <a:xfrm>
            <a:off x="557784" y="284318"/>
            <a:ext cx="11036808" cy="36476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2"/>
          <a:srcRect l="29832" t="45520" r="30550" b="7555"/>
          <a:stretch/>
        </p:blipFill>
        <p:spPr bwMode="auto">
          <a:xfrm>
            <a:off x="4311504" y="3464052"/>
            <a:ext cx="3945528" cy="30998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8225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5387493"/>
              </p:ext>
            </p:extLst>
          </p:nvPr>
        </p:nvGraphicFramePr>
        <p:xfrm>
          <a:off x="1605121" y="353568"/>
          <a:ext cx="8791608" cy="620448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43958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958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3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______ рублей изображена Красноярская гидроэлектростанция, а на лицевой – Коммунальный мост и часовня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Параскевы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Пятницы в городе Красноярске.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Купюра ­­­___ рублей посвящена крымскому городу Севастополю. На оборотной стороне купюры изображены развалины древнегреческого города Херсонеса Таврического.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45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 рублей изображён Соловецкий монастырь на севере России, а на лицевой – памятник Петру Первому.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____ рублей изображена Ростральная колонна и здание Центрального военно-морского музея в Санкт-Петербурге.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4546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 рублей изображён Большой театр в Москве, а на лицевой – скульптура с четвёркой лошадей, которую можно увидеть над входом в этот театр.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 рублей изображена церковь Иоанна Предтечи в городе Ярославле, а на лицевой – памятник Ярославу Мудрому.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4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оборотной стороне купюры _____ рублей изображён космодром «Восточный», расположенный на Дальнем Востоке.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лицевой стороне купюры ____ рублей изображён памятник </a:t>
                      </a:r>
                      <a:r>
                        <a:rPr lang="ru-RU" sz="18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Муравьёву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-Амурскому, а на оборотной – мост через реку Амур в городе Хабаровске.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39760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54921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Проверь себя:</a:t>
            </a:r>
          </a:p>
        </p:txBody>
      </p:sp>
      <p:pic>
        <p:nvPicPr>
          <p:cNvPr id="5" name="Picture 2" descr="C:\Users\User\Pictures\50_ruble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437126" y="1611281"/>
            <a:ext cx="3676394" cy="3275023"/>
          </a:xfrm>
          <a:prstGeom prst="rect">
            <a:avLst/>
          </a:prstGeom>
          <a:noFill/>
        </p:spPr>
      </p:pic>
      <p:pic>
        <p:nvPicPr>
          <p:cNvPr id="4" name="Picture 2" descr="C:\Users\User\Pictures\_upload_files_news_882_1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8442" y="1611281"/>
            <a:ext cx="3598926" cy="327502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760095" y="514360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Красноярск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27323" y="514360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Санкт-Петербург</a:t>
            </a:r>
          </a:p>
        </p:txBody>
      </p:sp>
      <p:pic>
        <p:nvPicPr>
          <p:cNvPr id="8" name="Picture 2" descr="C:\Users\User\Pictures\ris_rubl_6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263890" y="1656533"/>
            <a:ext cx="3602396" cy="318451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017088" y="514360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xmlns="" val="96758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254921"/>
            <a:ext cx="9875520" cy="135636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chemeClr val="tx1"/>
                </a:solidFill>
              </a:rPr>
              <a:t>Проверь себя: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750951" y="505625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Севастополь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27323" y="493057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Архангельск :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Памятник  Петру 1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фоне парусника</a:t>
            </a:r>
          </a:p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Соловецкий монастырь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017088" y="514360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Изображен </a:t>
            </a:r>
          </a:p>
          <a:p>
            <a:pPr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город</a:t>
            </a:r>
          </a:p>
          <a:p>
            <a:pPr algn="ctr">
              <a:buNone/>
            </a:pP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Ярославль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" name="Picture 2" descr="C:\Users\User\Pictures\image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492097" y="1766729"/>
            <a:ext cx="3566449" cy="3163846"/>
          </a:xfrm>
          <a:prstGeom prst="rect">
            <a:avLst/>
          </a:prstGeom>
          <a:noFill/>
        </p:spPr>
      </p:pic>
      <p:pic>
        <p:nvPicPr>
          <p:cNvPr id="11" name="Picture 2" descr="C:\Users\User\Pictures\Money_Banknotes_Roubles_266626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18162" y="1768688"/>
            <a:ext cx="3332241" cy="3161887"/>
          </a:xfrm>
          <a:prstGeom prst="rect">
            <a:avLst/>
          </a:prstGeom>
          <a:noFill/>
        </p:spPr>
      </p:pic>
      <p:pic>
        <p:nvPicPr>
          <p:cNvPr id="12" name="Picture 2" descr="C:\Users\User\Pictures\Money_Banknotes_Roubles_200_2017_534090_262x225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98788" y="1766729"/>
            <a:ext cx="3833693" cy="31340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3167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136</TotalTime>
  <Words>422</Words>
  <Application>Microsoft Office PowerPoint</Application>
  <PresentationFormat>Произвольный</PresentationFormat>
  <Paragraphs>85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Базис</vt:lpstr>
      <vt:lpstr>Слайд 1</vt:lpstr>
      <vt:lpstr>Цель и образовательные результаты</vt:lpstr>
      <vt:lpstr>мультфильм «Муха-Цокотуха» https://www.youtube.com/watch?v=jG-H_i1kNLA&amp;ab_channel=%D0%A1%D0%BE%D0%B2%D0%B5%D1%82%D1%81%D0%BA%D0%B8%D0%B5%D0%BC%D1%83%D0%BB%D1%8C%D1%82%D1%84%D0%B8%D0%BB%D1%8C%D0%BC%D1%8B</vt:lpstr>
      <vt:lpstr>                  </vt:lpstr>
      <vt:lpstr>Слайд 5</vt:lpstr>
      <vt:lpstr>Слайд 6</vt:lpstr>
      <vt:lpstr>Слайд 7</vt:lpstr>
      <vt:lpstr>Проверь себя:</vt:lpstr>
      <vt:lpstr>Проверь себя:</vt:lpstr>
      <vt:lpstr>Проверь себя:</vt:lpstr>
      <vt:lpstr>Слайд 11</vt:lpstr>
      <vt:lpstr>Слайд 12</vt:lpstr>
      <vt:lpstr>Слайд 13</vt:lpstr>
    </vt:vector>
  </TitlesOfParts>
  <Company>HP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мероприятия</dc:title>
  <dc:creator>Пользователь</dc:creator>
  <cp:lastModifiedBy>Tres</cp:lastModifiedBy>
  <cp:revision>11</cp:revision>
  <dcterms:created xsi:type="dcterms:W3CDTF">2022-03-29T15:26:52Z</dcterms:created>
  <dcterms:modified xsi:type="dcterms:W3CDTF">2023-01-08T13:22:26Z</dcterms:modified>
</cp:coreProperties>
</file>