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58" r:id="rId4"/>
    <p:sldId id="280" r:id="rId5"/>
    <p:sldId id="266" r:id="rId6"/>
    <p:sldId id="281" r:id="rId7"/>
    <p:sldId id="268" r:id="rId8"/>
    <p:sldId id="271" r:id="rId9"/>
    <p:sldId id="282" r:id="rId10"/>
    <p:sldId id="269" r:id="rId11"/>
    <p:sldId id="296" r:id="rId12"/>
    <p:sldId id="272" r:id="rId13"/>
    <p:sldId id="283" r:id="rId14"/>
    <p:sldId id="285" r:id="rId15"/>
    <p:sldId id="284" r:id="rId16"/>
    <p:sldId id="295" r:id="rId17"/>
    <p:sldId id="290" r:id="rId18"/>
    <p:sldId id="291" r:id="rId19"/>
    <p:sldId id="292" r:id="rId20"/>
    <p:sldId id="293" r:id="rId21"/>
    <p:sldId id="304" r:id="rId22"/>
    <p:sldId id="273" r:id="rId23"/>
    <p:sldId id="303" r:id="rId24"/>
    <p:sldId id="308" r:id="rId25"/>
    <p:sldId id="307" r:id="rId26"/>
    <p:sldId id="294" r:id="rId27"/>
    <p:sldId id="297" r:id="rId28"/>
    <p:sldId id="299" r:id="rId29"/>
    <p:sldId id="300" r:id="rId30"/>
    <p:sldId id="298" r:id="rId31"/>
    <p:sldId id="301" r:id="rId32"/>
    <p:sldId id="302" r:id="rId33"/>
    <p:sldId id="270" r:id="rId34"/>
    <p:sldId id="305" r:id="rId35"/>
    <p:sldId id="309" r:id="rId36"/>
    <p:sldId id="310" r:id="rId37"/>
  </p:sldIdLst>
  <p:sldSz cx="9144000" cy="6858000" type="screen4x3"/>
  <p:notesSz cx="6858000" cy="994727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5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7B750-C336-4C4B-B808-22A9218E29D8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78A78-329A-46CA-AA50-941516C2BD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122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42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1" name="Shape 424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9C85-23C7-4745-A1C6-D6F5B27A5E80}" type="datetime1">
              <a:rPr lang="uk-UA" smtClean="0"/>
              <a:pPr/>
              <a:t>09.03.2023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D5B6-829E-4FFF-9D14-1AB4F8AA94EE}" type="datetime1">
              <a:rPr lang="uk-UA" smtClean="0"/>
              <a:pPr/>
              <a:t>09.03.2023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9D40-BD69-4100-BDB7-FC006990824A}" type="datetime1">
              <a:rPr lang="uk-UA" smtClean="0"/>
              <a:pPr/>
              <a:t>09.03.2023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EDDE-9ED5-4693-98D9-4C25636B0512}" type="datetime1">
              <a:rPr lang="uk-UA" smtClean="0"/>
              <a:pPr/>
              <a:t>09.03.2023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45B5-8F57-4520-9939-F04F7AA70520}" type="datetime1">
              <a:rPr lang="uk-UA" smtClean="0"/>
              <a:pPr/>
              <a:t>09.03.2023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4EA6-CC1C-4CF1-974A-D098A7E21678}" type="datetime1">
              <a:rPr lang="uk-UA" smtClean="0"/>
              <a:pPr/>
              <a:t>09.03.2023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6C71-EF2C-4990-8ACB-96AF11E22D9C}" type="datetime1">
              <a:rPr lang="uk-UA" smtClean="0"/>
              <a:pPr/>
              <a:t>09.03.2023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AB5D-ADFF-4AFF-8B74-8F7D9403F886}" type="datetime1">
              <a:rPr lang="uk-UA" smtClean="0"/>
              <a:pPr/>
              <a:t>09.03.2023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B5C1-3318-4BE6-A533-14277B8187D6}" type="datetime1">
              <a:rPr lang="uk-UA" smtClean="0"/>
              <a:pPr/>
              <a:t>09.03.2023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7C2C-E6FF-4BB0-B31D-524F67CF97B6}" type="datetime1">
              <a:rPr lang="uk-UA" smtClean="0"/>
              <a:pPr/>
              <a:t>09.03.2023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950D-EFBE-49F6-AC1A-7EB73FAAECFC}" type="datetime1">
              <a:rPr lang="uk-UA" smtClean="0"/>
              <a:pPr/>
              <a:t>09.03.2023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A383-1E3B-4DDF-AEEB-D04E5A2D945C}" type="datetime1">
              <a:rPr lang="uk-UA" smtClean="0"/>
              <a:pPr/>
              <a:t>09.03.2023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E53-2A55-4F14-BD0A-F3D23EAAD6A1}" type="datetime1">
              <a:rPr lang="uk-UA" smtClean="0"/>
              <a:pPr/>
              <a:t>09.03.2023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4A07-54D5-4581-BC50-E851D7EF11DA}" type="datetime1">
              <a:rPr lang="uk-UA" smtClean="0"/>
              <a:pPr/>
              <a:t>09.03.2023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7103-BA41-41FE-A6CB-5EC2E31028C8}" type="datetime1">
              <a:rPr lang="uk-UA" smtClean="0"/>
              <a:pPr/>
              <a:t>09.03.2023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8906-11B4-487F-842B-33DF96B39FBD}" type="datetime1">
              <a:rPr lang="uk-UA" smtClean="0"/>
              <a:pPr/>
              <a:t>09.03.2023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FA39-F22D-44C1-B90C-58CCC1EEF962}" type="datetime1">
              <a:rPr lang="uk-UA" smtClean="0"/>
              <a:pPr/>
              <a:t>09.03.2023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4805-CDA3-4D7E-8865-845DD6FEBA75}" type="datetime1">
              <a:rPr lang="uk-UA" smtClean="0"/>
              <a:pPr/>
              <a:t>09.03.2023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D60A-4143-42D3-BDB7-D6D7BB1182EC}" type="datetime1">
              <a:rPr lang="uk-UA" smtClean="0"/>
              <a:pPr/>
              <a:t>09.03.2023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BB96-461A-4246-B3A7-8A8713D779D5}" type="datetime1">
              <a:rPr lang="uk-UA" smtClean="0"/>
              <a:pPr/>
              <a:t>09.03.2023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556B-A135-4F11-AE68-A1C17DF29721}" type="datetime1">
              <a:rPr lang="uk-UA" smtClean="0"/>
              <a:pPr/>
              <a:t>09.03.2023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29C3-A5E9-4F75-A12F-6A3B289B8795}" type="datetime1">
              <a:rPr lang="uk-UA" smtClean="0"/>
              <a:pPr/>
              <a:t>09.03.2023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871"/>
            <a:ext cx="9144000" cy="68401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CA156-4317-4E56-919D-CF709CE09271}" type="datetime1">
              <a:rPr lang="uk-UA" smtClean="0"/>
              <a:pPr/>
              <a:t>09.03.2023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32"/>
            <a:ext cx="9143999" cy="68401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EDCE-E2F3-4199-A585-8A49273D3481}" type="datetime1">
              <a:rPr lang="uk-UA" smtClean="0"/>
              <a:pPr/>
              <a:t>09.03.2023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12968" cy="387817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Современный урок в условиях реализации </a:t>
            </a:r>
            <a:br>
              <a:rPr lang="ru-RU" sz="54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54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ФГОС</a:t>
            </a:r>
            <a:r>
              <a:rPr lang="ru-RU" sz="54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как основной компонент качества образования</a:t>
            </a:r>
            <a:endParaRPr lang="uk-UA" sz="5400" b="1" cap="all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Целеполагание 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1556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519113" y="200025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Триединая цель урока (аспекты)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1116013" y="1268413"/>
            <a:ext cx="935037" cy="936625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067175" y="1268413"/>
            <a:ext cx="936625" cy="936625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7164388" y="1268413"/>
            <a:ext cx="936625" cy="936625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850" y="2276475"/>
            <a:ext cx="2519363" cy="100806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Познавательный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475" y="2276475"/>
            <a:ext cx="2305050" cy="100806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Развивающий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325" y="2276475"/>
            <a:ext cx="2592388" cy="100806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Воспитывающий</a:t>
            </a:r>
          </a:p>
        </p:txBody>
      </p:sp>
      <p:graphicFrame>
        <p:nvGraphicFramePr>
          <p:cNvPr id="18455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2613528"/>
              </p:ext>
            </p:extLst>
          </p:nvPr>
        </p:nvGraphicFramePr>
        <p:xfrm>
          <a:off x="179388" y="3357563"/>
          <a:ext cx="8713787" cy="331152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905125"/>
                <a:gridCol w="2903537"/>
                <a:gridCol w="2905125"/>
              </a:tblGrid>
              <a:tr h="331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Обеспечить усвоение учащимися закона, признаков, свойств, признаков;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Обобщить и систематизировать знания о … (или по конкретной теме);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Отработать навыки (какие?);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Устранить пробелы в знаниях (каких);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Добиться усвоения учащимися каких – то понятий (вопросов).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Развития мышления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Развития синтезирующего мышления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Развитие аналитико-синтетического мышления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Развитие абстрактного мышления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Развитие умений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Развитие познавательных умений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Развитие умений  учебного труда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Развитие воли и самостоятельности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Воспитание патриотизма;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Воспитание интернационализма;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Воспитание гуманности;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Воспитание мотивов труда, добросовестного отношения к труду;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Воспитание мотивов учения, положительного отношения к знаниям;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Воспитание дисциплинированности;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Воспитание эстетических взглядов.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7905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2910" y="1000108"/>
            <a:ext cx="74888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>Цель должна быть: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Конкретна</a:t>
            </a:r>
            <a:r>
              <a:rPr lang="ru-RU" sz="2800" b="1" dirty="0"/>
              <a:t>.</a:t>
            </a:r>
            <a:endParaRPr lang="ru-RU" sz="2800" dirty="0"/>
          </a:p>
          <a:p>
            <a:r>
              <a:rPr lang="ru-RU" sz="2800" b="1" dirty="0"/>
              <a:t>Измеряема.</a:t>
            </a:r>
            <a:r>
              <a:rPr lang="ru-RU" sz="2800" dirty="0"/>
              <a:t> Это обозначает, что имеются средства и возможности проверить, достигнута ли цель. Критерии измеримости бывают качественные и количественные.</a:t>
            </a:r>
          </a:p>
          <a:p>
            <a:r>
              <a:rPr lang="ru-RU" sz="2800" b="1" dirty="0"/>
              <a:t>Достижима.</a:t>
            </a:r>
            <a:endParaRPr lang="ru-RU" sz="2800" dirty="0"/>
          </a:p>
          <a:p>
            <a:r>
              <a:rPr lang="ru-RU" sz="2800" b="1" dirty="0"/>
              <a:t>Реальна.</a:t>
            </a:r>
            <a:endParaRPr lang="ru-RU" sz="2800" dirty="0"/>
          </a:p>
          <a:p>
            <a:r>
              <a:rPr lang="ru-RU" sz="2800" b="1" dirty="0"/>
              <a:t>Ориентирована на результат.</a:t>
            </a:r>
            <a:endParaRPr lang="ru-RU" sz="2800" dirty="0"/>
          </a:p>
          <a:p>
            <a:r>
              <a:rPr lang="ru-RU" sz="2800" b="1" dirty="0"/>
              <a:t>Ориентирована по времени.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71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5201" y="747854"/>
            <a:ext cx="84269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Некоторые приемы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целеполагания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0000" indent="-4572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Подводящий диалог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080000" indent="-4572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Ситуация Яркого пятна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080000" indent="-4572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Группировка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080000" indent="-4572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Исключение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080000" indent="-4572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Домысливание</a:t>
            </a:r>
          </a:p>
          <a:p>
            <a:pPr marL="1080000" indent="-4572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Проблема предыдущего урока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080000" indent="-4572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Прием «знаю- не знаю»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080000" indent="-4572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Отсроченная отгадка.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080000" indent="-4572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Фантастическая добавка </a:t>
            </a:r>
          </a:p>
          <a:p>
            <a:pPr marL="1080000" indent="-4572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Лови ошибку!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1003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38" y="385762"/>
            <a:ext cx="7772400" cy="1470025"/>
          </a:xfrm>
        </p:spPr>
        <p:txBody>
          <a:bodyPr/>
          <a:lstStyle/>
          <a:p>
            <a:r>
              <a:rPr lang="ru-RU" b="1" u="sng" dirty="0" smtClean="0"/>
              <a:t>Метод SMART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6358" y="2132856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Критерии </a:t>
            </a:r>
            <a:r>
              <a:rPr lang="ru-RU" sz="2000" b="1" dirty="0"/>
              <a:t>SMART</a:t>
            </a:r>
            <a:endParaRPr lang="ru-RU" sz="2000" dirty="0"/>
          </a:p>
          <a:p>
            <a:r>
              <a:rPr lang="ru-RU" sz="2000" b="1" dirty="0"/>
              <a:t>S-</a:t>
            </a:r>
            <a:r>
              <a:rPr lang="ru-RU" sz="2000" b="1" dirty="0" err="1"/>
              <a:t>Specific</a:t>
            </a:r>
            <a:r>
              <a:rPr lang="ru-RU" sz="2000" b="1" dirty="0"/>
              <a:t>.</a:t>
            </a:r>
            <a:r>
              <a:rPr lang="ru-RU" sz="2000" dirty="0"/>
              <a:t> Цель должна быть предельно четкой, точной, конкретной, не допускающей ее двойной трактовки.</a:t>
            </a:r>
          </a:p>
          <a:p>
            <a:r>
              <a:rPr lang="ru-RU" sz="2000" b="1" dirty="0"/>
              <a:t>M-</a:t>
            </a:r>
            <a:r>
              <a:rPr lang="ru-RU" sz="2000" b="1" dirty="0" err="1"/>
              <a:t>Measurable</a:t>
            </a:r>
            <a:r>
              <a:rPr lang="ru-RU" sz="2000" dirty="0"/>
              <a:t>. Цель должна быть измеримой, что предполагает наличие количественных и качественных критериев, достигнув которых, можно быть уверенным в достижении цели.</a:t>
            </a:r>
          </a:p>
          <a:p>
            <a:r>
              <a:rPr lang="ru-RU" sz="2000" b="1" dirty="0"/>
              <a:t>A-</a:t>
            </a:r>
            <a:r>
              <a:rPr lang="ru-RU" sz="2000" b="1" dirty="0" err="1"/>
              <a:t>Achievable</a:t>
            </a:r>
            <a:r>
              <a:rPr lang="ru-RU" sz="2000" b="1" dirty="0"/>
              <a:t>.</a:t>
            </a:r>
            <a:r>
              <a:rPr lang="ru-RU" sz="2000" dirty="0"/>
              <a:t> Цель должна быть достижимой с учетом внешних возможностей и рисков, а также тех ресурсов, которыми располагаете Вы и Ваши учащиеся.</a:t>
            </a:r>
          </a:p>
          <a:p>
            <a:r>
              <a:rPr lang="ru-RU" sz="2000" b="1" dirty="0"/>
              <a:t>R-</a:t>
            </a:r>
            <a:r>
              <a:rPr lang="ru-RU" sz="2000" b="1" dirty="0" err="1"/>
              <a:t>Relevant</a:t>
            </a:r>
            <a:r>
              <a:rPr lang="ru-RU" sz="2000" dirty="0"/>
              <a:t>. Цель должна быть уместной в изменяемой ситуации, изменения должны  соответствовать Вашим потребностям и (или) потребностям Ваших обучающихся</a:t>
            </a:r>
          </a:p>
          <a:p>
            <a:r>
              <a:rPr lang="ru-RU" sz="2000" b="1" dirty="0"/>
              <a:t>T- </a:t>
            </a:r>
            <a:r>
              <a:rPr lang="ru-RU" sz="2000" b="1" dirty="0" err="1"/>
              <a:t>Time-limited</a:t>
            </a:r>
            <a:r>
              <a:rPr lang="ru-RU" sz="2000" dirty="0"/>
              <a:t>. Цель должна быть достигнута в ограниченное время. Точно определите время или период для достижения выбранной цели.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0717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5201" y="747854"/>
            <a:ext cx="842699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Некоторые приемы целеполагания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b="1" dirty="0"/>
              <a:t>Тема-вопрос&gt;&gt;&gt; план</a:t>
            </a:r>
          </a:p>
          <a:p>
            <a:r>
              <a:rPr lang="ru-RU" sz="1700" b="1" dirty="0"/>
              <a:t>Тема урока формулируется в виде вопроса. Учащимся необходимо построить план действий, чтобы ответить на поставленный вопрос. Дети выдвигают множество мнений, чем больше мнений, чем лучше развито умение слушать друг друга и поддерживать идеи других, тем интереснее и быстрее проходит работа. Например,  в 4 классе  можно задать вопрос «Вы хотите узнать, как выглядит моя комната (комната </a:t>
            </a:r>
            <a:r>
              <a:rPr lang="ru-RU" sz="1700" b="1" dirty="0" err="1"/>
              <a:t>Саймона</a:t>
            </a:r>
            <a:r>
              <a:rPr lang="ru-RU" sz="1700" b="1" dirty="0"/>
              <a:t>, комната одноклассника,  сказочного персонажа)?» Как это сделать?</a:t>
            </a:r>
          </a:p>
          <a:p>
            <a:r>
              <a:rPr lang="ru-RU" sz="1700" b="1" dirty="0"/>
              <a:t>1.Посмотреть на комнату.</a:t>
            </a:r>
          </a:p>
          <a:p>
            <a:r>
              <a:rPr lang="ru-RU" sz="1700" b="1" dirty="0"/>
              <a:t>2. Послушать рассказ о комнате.</a:t>
            </a:r>
          </a:p>
          <a:p>
            <a:r>
              <a:rPr lang="ru-RU" sz="1700" b="1" dirty="0"/>
              <a:t>3. Прочитать текст.</a:t>
            </a:r>
          </a:p>
          <a:p>
            <a:r>
              <a:rPr lang="ru-RU" sz="1700" b="1" dirty="0"/>
              <a:t>4.  Расспросить.</a:t>
            </a:r>
          </a:p>
          <a:p>
            <a:r>
              <a:rPr lang="ru-RU" sz="1700" b="1" dirty="0"/>
              <a:t>Так формулируются  конкретные учебные цели.</a:t>
            </a:r>
          </a:p>
          <a:p>
            <a:r>
              <a:rPr lang="ru-RU" sz="1700" b="1" dirty="0"/>
              <a:t>Работа над понятием</a:t>
            </a:r>
          </a:p>
          <a:p>
            <a:r>
              <a:rPr lang="ru-RU" sz="1700" b="1" dirty="0"/>
              <a:t>Учащимся предлагаю для зрительного восприятия название тему урока и прошу объяснить значение каждого слова. Далее, от значения слова определяем цель урока.</a:t>
            </a:r>
          </a:p>
          <a:p>
            <a:r>
              <a:rPr lang="ru-RU" sz="1700" b="1" dirty="0"/>
              <a:t>« Как образуются порядковые числительные?»</a:t>
            </a:r>
          </a:p>
          <a:p>
            <a:r>
              <a:rPr lang="ru-RU" sz="1700" b="1" dirty="0"/>
              <a:t>Что в формулировке темы известно? (Например, известно, что такое числительные.)</a:t>
            </a:r>
          </a:p>
          <a:p>
            <a:r>
              <a:rPr lang="ru-RU" sz="1700" b="1" dirty="0"/>
              <a:t>Какие слова в формулировке вопроса не понятны?</a:t>
            </a:r>
          </a:p>
          <a:p>
            <a:r>
              <a:rPr lang="ru-RU" sz="1700" b="1" dirty="0"/>
              <a:t>Как вы думаете, что обозначает слово « порядковые»?</a:t>
            </a:r>
          </a:p>
          <a:p>
            <a:r>
              <a:rPr lang="ru-RU" sz="1700" b="1" dirty="0"/>
              <a:t>Знаете ли вы, как образуются порядковые числительные в английском языке? Хотите ли вы об этом узнать?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10036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3" y="747854"/>
            <a:ext cx="870268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Некоторые приемы целеполагания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/>
              <a:t>Подводящий диалог</a:t>
            </a:r>
            <a:endParaRPr lang="ru-RU" sz="1600" dirty="0"/>
          </a:p>
          <a:p>
            <a:r>
              <a:rPr lang="ru-RU" sz="1600" dirty="0"/>
              <a:t>На этапе актуализации учебного материала ведется беседа, направленная на обобщение, конкретизацию, логику рассуждения. Диалог подвожу к тому, о чем дети не могут рассказать в силу некомпетентности или недостаточно полного обоснования своих действий. Тем самым возникает ситуация, для которой необходимы дополнительные исследования или действия. Ставится</a:t>
            </a:r>
            <a:r>
              <a:rPr lang="en-US" sz="1600" dirty="0"/>
              <a:t> </a:t>
            </a:r>
            <a:r>
              <a:rPr lang="ru-RU" sz="1600" dirty="0"/>
              <a:t>цель</a:t>
            </a:r>
            <a:r>
              <a:rPr lang="en-US" sz="1600" dirty="0"/>
              <a:t>.</a:t>
            </a:r>
            <a:endParaRPr lang="ru-RU" sz="1600" dirty="0"/>
          </a:p>
          <a:p>
            <a:r>
              <a:rPr lang="ru-RU" sz="1600" dirty="0"/>
              <a:t>Предъявляю</a:t>
            </a:r>
            <a:r>
              <a:rPr lang="en-US" sz="1600" dirty="0"/>
              <a:t> </a:t>
            </a:r>
            <a:r>
              <a:rPr lang="ru-RU" sz="1600" dirty="0"/>
              <a:t>тему</a:t>
            </a:r>
            <a:r>
              <a:rPr lang="en-US" sz="1600" dirty="0"/>
              <a:t> </a:t>
            </a:r>
            <a:r>
              <a:rPr lang="ru-RU" sz="1600" dirty="0"/>
              <a:t>урока</a:t>
            </a:r>
            <a:r>
              <a:rPr lang="en-US" sz="1600" dirty="0"/>
              <a:t>: «The differences between the country and the city? »</a:t>
            </a:r>
            <a:endParaRPr lang="ru-RU" sz="1600" dirty="0"/>
          </a:p>
          <a:p>
            <a:r>
              <a:rPr lang="ru-RU" sz="1600" dirty="0"/>
              <a:t>Возможные варианты заданий: заполнить таблицу, вписывая черты города и деревни; составить словесную паутину; выбрать  из предложенных  слов слова, описывающие город и деревню; записать 3-5 существительных, глаголов, прилагательных, характеризующих город и деревню.</a:t>
            </a:r>
          </a:p>
          <a:p>
            <a:r>
              <a:rPr lang="ru-RU" sz="1600" dirty="0"/>
              <a:t>Выясняем, все ли  различия мы отметили. Исходя, из этого определяем цели урока.</a:t>
            </a:r>
          </a:p>
          <a:p>
            <a:r>
              <a:rPr lang="ru-RU" sz="1600" b="1" dirty="0"/>
              <a:t>Ситуация Яркого пятна</a:t>
            </a:r>
            <a:endParaRPr lang="ru-RU" sz="1600" dirty="0"/>
          </a:p>
          <a:p>
            <a:r>
              <a:rPr lang="ru-RU" sz="1600" dirty="0"/>
              <a:t>Среди множества однотипных предметов, слов, цифр, букв, фигур одно выделено цветом или размером. Через зрительное восприятие внимание концентрируется на выделенном предмете. Например, предлагаю  слова: I, </a:t>
            </a:r>
            <a:r>
              <a:rPr lang="ru-RU" sz="1600" dirty="0" err="1"/>
              <a:t>He</a:t>
            </a:r>
            <a:r>
              <a:rPr lang="ru-RU" sz="1600" dirty="0"/>
              <a:t>, </a:t>
            </a:r>
            <a:r>
              <a:rPr lang="ru-RU" sz="1600" dirty="0" err="1"/>
              <a:t>My</a:t>
            </a:r>
            <a:r>
              <a:rPr lang="ru-RU" sz="1600" dirty="0"/>
              <a:t>, </a:t>
            </a:r>
            <a:r>
              <a:rPr lang="ru-RU" sz="1600" dirty="0" err="1"/>
              <a:t>You</a:t>
            </a:r>
            <a:r>
              <a:rPr lang="ru-RU" sz="1600" dirty="0"/>
              <a:t>, </a:t>
            </a:r>
            <a:r>
              <a:rPr lang="ru-RU" sz="1600" dirty="0" err="1"/>
              <a:t>We</a:t>
            </a:r>
            <a:r>
              <a:rPr lang="ru-RU" sz="1600" dirty="0"/>
              <a:t>. Слово «</a:t>
            </a:r>
            <a:r>
              <a:rPr lang="ru-RU" sz="1600" dirty="0" err="1"/>
              <a:t>My</a:t>
            </a:r>
            <a:r>
              <a:rPr lang="ru-RU" sz="1600" dirty="0"/>
              <a:t>» выделено цветом. Совместно определяется причина обособленности и общности всего предложенного. Далее определяется тема и цели урока.</a:t>
            </a:r>
          </a:p>
          <a:p>
            <a:r>
              <a:rPr lang="ru-RU" sz="1600" b="1" dirty="0"/>
              <a:t>Группировка</a:t>
            </a:r>
            <a:endParaRPr lang="ru-RU" sz="1600" dirty="0"/>
          </a:p>
          <a:p>
            <a:r>
              <a:rPr lang="ru-RU" sz="1600" dirty="0"/>
              <a:t>Предлагаю детям разделить на группы ряд слов.</a:t>
            </a:r>
          </a:p>
          <a:p>
            <a:r>
              <a:rPr lang="ru-RU" sz="1600" dirty="0"/>
              <a:t>Например</a:t>
            </a:r>
            <a:r>
              <a:rPr lang="en-US" sz="1600" dirty="0"/>
              <a:t>: Dogs, men, women children, boxes, feet, balls.</a:t>
            </a:r>
            <a:endParaRPr lang="ru-RU" sz="1600" dirty="0"/>
          </a:p>
          <a:p>
            <a:r>
              <a:rPr lang="ru-RU" sz="1600" dirty="0"/>
              <a:t>Затем прошу, обосновывая свои высказывания. Основанием классификации будут внешние признаки, а вопрос: "Почему  слова  множественного числа имеют разные признаки?" будет задачей урока.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09676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3" y="747854"/>
            <a:ext cx="87026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Некоторые приемы целеполагания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/>
              <a:t>Исключение</a:t>
            </a:r>
            <a:endParaRPr lang="ru-RU" sz="1600" dirty="0"/>
          </a:p>
          <a:p>
            <a:r>
              <a:rPr lang="ru-RU" sz="1600" dirty="0"/>
              <a:t>Прием можно использовать чрез зрительное или слуховое восприятие.</a:t>
            </a:r>
          </a:p>
          <a:p>
            <a:r>
              <a:rPr lang="ru-RU" sz="1600" u="sng" dirty="0"/>
              <a:t>Первый вид основан на зрительном восприятии. </a:t>
            </a:r>
            <a:r>
              <a:rPr lang="ru-RU" sz="1600" dirty="0"/>
              <a:t>Например, показываю учащимся картинки собаки, кошки, тигра, лошади, овцы, поросенка. Детям необходимо через анализ общего и отличного, найти лишнее, обосновывая свой выбор.  Определяем тему урока « Дикие и домашние животные» и цель« Перечислить отличительные особенности диких и</a:t>
            </a:r>
          </a:p>
          <a:p>
            <a:r>
              <a:rPr lang="ru-RU" sz="1600" dirty="0"/>
              <a:t>домашних животных».</a:t>
            </a:r>
          </a:p>
          <a:p>
            <a:r>
              <a:rPr lang="ru-RU" sz="1600" u="sng" dirty="0"/>
              <a:t>Второй вид предполагает восприятие на слух. </a:t>
            </a:r>
            <a:r>
              <a:rPr lang="ru-RU" sz="1600" dirty="0"/>
              <a:t>Например,</a:t>
            </a:r>
          </a:p>
          <a:p>
            <a:r>
              <a:rPr lang="ru-RU" sz="1600" dirty="0"/>
              <a:t>Прослушайте и запомните ряд слов: </a:t>
            </a:r>
            <a:r>
              <a:rPr lang="ru-RU" sz="1600" b="1" i="1" dirty="0" err="1"/>
              <a:t>Played</a:t>
            </a:r>
            <a:r>
              <a:rPr lang="ru-RU" sz="1600" b="1" i="1" dirty="0"/>
              <a:t>, </a:t>
            </a:r>
            <a:r>
              <a:rPr lang="ru-RU" sz="1600" b="1" i="1" dirty="0" err="1"/>
              <a:t>liked</a:t>
            </a:r>
            <a:r>
              <a:rPr lang="ru-RU" sz="1600" b="1" i="1" dirty="0"/>
              <a:t>, </a:t>
            </a:r>
            <a:r>
              <a:rPr lang="ru-RU" sz="1600" b="1" i="1" dirty="0" err="1"/>
              <a:t>helped</a:t>
            </a:r>
            <a:r>
              <a:rPr lang="ru-RU" sz="1600" b="1" i="1" dirty="0"/>
              <a:t>, </a:t>
            </a:r>
            <a:r>
              <a:rPr lang="ru-RU" sz="1600" b="1" i="1" dirty="0" err="1"/>
              <a:t>went</a:t>
            </a:r>
            <a:r>
              <a:rPr lang="ru-RU" sz="1600" b="1" i="1" dirty="0"/>
              <a:t>, </a:t>
            </a:r>
            <a:r>
              <a:rPr lang="ru-RU" sz="1600" b="1" i="1" dirty="0" err="1"/>
              <a:t>lived</a:t>
            </a:r>
            <a:r>
              <a:rPr lang="ru-RU" sz="1600" b="1" dirty="0"/>
              <a:t>.</a:t>
            </a:r>
            <a:endParaRPr lang="ru-RU" sz="1600" dirty="0"/>
          </a:p>
          <a:p>
            <a:r>
              <a:rPr lang="ru-RU" sz="1600" dirty="0"/>
              <a:t>Что общего во всех словах?  Что  лишнее в этом ряде? (Из множества, обоснованных мнений, обязательно прозвучит правильный ответ.) Формулируется учебная цель.</a:t>
            </a:r>
          </a:p>
          <a:p>
            <a:r>
              <a:rPr lang="ru-RU" sz="1600" dirty="0"/>
              <a:t> </a:t>
            </a:r>
          </a:p>
          <a:p>
            <a:r>
              <a:rPr lang="ru-RU" sz="1600" b="1" dirty="0"/>
              <a:t>Домысливание</a:t>
            </a:r>
            <a:r>
              <a:rPr lang="ru-RU" sz="1600" dirty="0"/>
              <a:t> Формирование цели  при помощи опорных глаголов</a:t>
            </a:r>
          </a:p>
          <a:p>
            <a:r>
              <a:rPr lang="ru-RU" sz="1600" dirty="0"/>
              <a:t>Учитель называет тему урока, например «</a:t>
            </a:r>
            <a:r>
              <a:rPr lang="ru-RU" sz="1600" dirty="0" err="1"/>
              <a:t>Enjoying</a:t>
            </a:r>
            <a:r>
              <a:rPr lang="ru-RU" sz="1600" dirty="0"/>
              <a:t> </a:t>
            </a:r>
            <a:r>
              <a:rPr lang="ru-RU" sz="1600" dirty="0" err="1"/>
              <a:t>your</a:t>
            </a:r>
            <a:r>
              <a:rPr lang="ru-RU" sz="1600" dirty="0"/>
              <a:t> </a:t>
            </a:r>
            <a:r>
              <a:rPr lang="ru-RU" sz="1600" dirty="0" err="1"/>
              <a:t>home</a:t>
            </a:r>
            <a:r>
              <a:rPr lang="ru-RU" sz="1600" dirty="0"/>
              <a:t>», просит сформулировать цель с помощью  опорных глаголов: изучить, знать, уметь, выяснить, обобщить, проанализировать, сделать вывод, систематизировать.</a:t>
            </a:r>
          </a:p>
          <a:p>
            <a:r>
              <a:rPr lang="ru-RU" sz="1600" dirty="0"/>
              <a:t>Учащиеся предлагают изучить слова по теме, научиться составлять предложения, описывающие дом, узнать, как живут его одноклассники, уметь рассказать о своем доме. (Цели могут быть разные в зависимости от личностных  и психологических особенностей школьников).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52023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3" y="747854"/>
            <a:ext cx="870268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Некоторые приемы целеполагания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/>
              <a:t>Проблема предыдущего урока</a:t>
            </a:r>
            <a:endParaRPr lang="ru-RU" sz="1600" dirty="0"/>
          </a:p>
          <a:p>
            <a:r>
              <a:rPr lang="ru-RU" sz="1600" dirty="0"/>
              <a:t>В конце урока детям предлагается задание, в ходе которого должны возникнуть трудности с выполнением, из-за недостаточности знаний или недостаточностью времени, что подразумевает продолжение работы на следующем уроке. Таким образом, тему урока можно сформулировать накануне, а на следующем уроке лишь восстановить в памяти и обосновать.</a:t>
            </a:r>
          </a:p>
          <a:p>
            <a:r>
              <a:rPr lang="ru-RU" sz="1600" dirty="0"/>
              <a:t> </a:t>
            </a:r>
          </a:p>
          <a:p>
            <a:r>
              <a:rPr lang="ru-RU" sz="1600" b="1" dirty="0"/>
              <a:t>Прием «знаю- не знаю»</a:t>
            </a:r>
            <a:endParaRPr lang="ru-RU" sz="1600" dirty="0"/>
          </a:p>
          <a:p>
            <a:r>
              <a:rPr lang="ru-RU" sz="1600" dirty="0"/>
              <a:t>Предъявляю тему урока  в начале 4 класса « </a:t>
            </a:r>
            <a:r>
              <a:rPr lang="ru-RU" sz="1600" dirty="0" err="1"/>
              <a:t>Speaking</a:t>
            </a:r>
            <a:r>
              <a:rPr lang="ru-RU" sz="1600" dirty="0"/>
              <a:t> </a:t>
            </a:r>
            <a:r>
              <a:rPr lang="ru-RU" sz="1600" dirty="0" err="1"/>
              <a:t>about</a:t>
            </a:r>
            <a:r>
              <a:rPr lang="ru-RU" sz="1600" dirty="0"/>
              <a:t> </a:t>
            </a:r>
            <a:r>
              <a:rPr lang="ru-RU" sz="1600" dirty="0" err="1"/>
              <a:t>seasons</a:t>
            </a:r>
            <a:r>
              <a:rPr lang="ru-RU" sz="1600" dirty="0"/>
              <a:t> </a:t>
            </a:r>
            <a:r>
              <a:rPr lang="ru-RU" sz="1600" dirty="0" err="1"/>
              <a:t>and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weather</a:t>
            </a:r>
            <a:r>
              <a:rPr lang="ru-RU" sz="1600" dirty="0"/>
              <a:t>»</a:t>
            </a:r>
          </a:p>
          <a:p>
            <a:r>
              <a:rPr lang="ru-RU" sz="1600" dirty="0"/>
              <a:t>На доске записано: Знаю…. Не знаю…. Хочу узнать …  Учащиеся вспоминают, что они уже знают по этой теме с прошлого года, добавляют, чтобы они хотели узнать. В разных классах   возможны разные цели урока, в зависимости от уровня развития.( названия времен года, слова по теме «Погода», структура </a:t>
            </a:r>
            <a:r>
              <a:rPr lang="ru-RU" sz="1600" dirty="0" err="1"/>
              <a:t>It</a:t>
            </a:r>
            <a:r>
              <a:rPr lang="ru-RU" sz="1600" dirty="0"/>
              <a:t> </a:t>
            </a:r>
            <a:r>
              <a:rPr lang="ru-RU" sz="1600" dirty="0" err="1"/>
              <a:t>is</a:t>
            </a:r>
            <a:r>
              <a:rPr lang="ru-RU" sz="1600" dirty="0"/>
              <a:t> </a:t>
            </a:r>
            <a:r>
              <a:rPr lang="ru-RU" sz="1600" dirty="0" err="1"/>
              <a:t>cold</a:t>
            </a:r>
            <a:r>
              <a:rPr lang="ru-RU" sz="1600" dirty="0"/>
              <a:t> и т.д.)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На уроках можно употребить множество приемов целеполагания,  которые подсказаны методической литературой (вставить буквы, слова, знаки; найти ключевые слова, ошибки; собрать текст, восстановить; составить собственный текст, привести примеры, составить план, алгоритм и  т.д.). Вот некоторые из таких приемов целеполагания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b="1" dirty="0"/>
              <a:t>- </a:t>
            </a:r>
            <a:r>
              <a:rPr lang="ru-RU" sz="1600" b="1" u="sng" dirty="0"/>
              <a:t>Удивляй</a:t>
            </a:r>
            <a:r>
              <a:rPr lang="ru-RU" sz="1600" u="sng" dirty="0"/>
              <a:t>!</a:t>
            </a:r>
            <a:r>
              <a:rPr lang="ru-RU" sz="1600" dirty="0"/>
              <a:t> Хорошо известно, что ничто так не привлекает внимание и не стимулирует работу, как удивительное. Всегда можно найти такой угол зрения, при котором даже обыденное становится удивительным.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69208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3" y="747854"/>
            <a:ext cx="87026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Некоторые приемы целеполагания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/>
              <a:t>- </a:t>
            </a:r>
            <a:r>
              <a:rPr lang="ru-RU" sz="1600" b="1" u="sng" dirty="0"/>
              <a:t>Отсроченная отгадка</a:t>
            </a:r>
            <a:r>
              <a:rPr lang="ru-RU" sz="1600" b="1" dirty="0"/>
              <a:t>.</a:t>
            </a:r>
            <a:endParaRPr lang="ru-RU" sz="1600" dirty="0"/>
          </a:p>
          <a:p>
            <a:r>
              <a:rPr lang="ru-RU" sz="1600" dirty="0"/>
              <a:t>Задаю в начале урока загадку, или ставлю проблемный вопрос,  но так, чтобы учащиеся не смогли сразу ответить  Поиск правильного решения  и станет целью урока. Использую этот прием в 6 классе, при изучении темы «</a:t>
            </a:r>
            <a:r>
              <a:rPr lang="ru-RU" sz="1600" dirty="0" err="1"/>
              <a:t>Famous</a:t>
            </a:r>
            <a:r>
              <a:rPr lang="ru-RU" sz="1600" dirty="0"/>
              <a:t> </a:t>
            </a:r>
            <a:r>
              <a:rPr lang="ru-RU" sz="1600" dirty="0" err="1"/>
              <a:t>Faces</a:t>
            </a:r>
            <a:r>
              <a:rPr lang="ru-RU" sz="1600" dirty="0"/>
              <a:t>». Предлагаю фотографии, текст, аудио, презентацию, интересные факты из жизни. На одном из уроков, мы, таким образом, познакомились с  творчеством Джона </a:t>
            </a:r>
            <a:r>
              <a:rPr lang="ru-RU" sz="1600" dirty="0" err="1"/>
              <a:t>Толкина</a:t>
            </a:r>
            <a:r>
              <a:rPr lang="ru-RU" sz="1600" dirty="0"/>
              <a:t>  и </a:t>
            </a:r>
            <a:r>
              <a:rPr lang="ru-RU" sz="1600" dirty="0" err="1"/>
              <a:t>Редьярда</a:t>
            </a:r>
            <a:r>
              <a:rPr lang="ru-RU" sz="1600" dirty="0"/>
              <a:t> Киплинга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b="1" dirty="0"/>
              <a:t>-</a:t>
            </a:r>
            <a:r>
              <a:rPr lang="ru-RU" sz="1600" b="1" u="sng" dirty="0"/>
              <a:t>Фантастическая добавка</a:t>
            </a:r>
            <a:r>
              <a:rPr lang="ru-RU" sz="1600" u="sng" dirty="0"/>
              <a:t>.</a:t>
            </a:r>
            <a:r>
              <a:rPr lang="ru-RU" sz="1600" dirty="0"/>
              <a:t> Учитель дополняет реальную ситуацию фантастикой. На уроках фантастическая добавка актуальна в таких заданиях: написать письмо  сказочному герою; помочь справиться с заданием; представить, что встретились с героями; рассказать от лица кого-то. Один  из возможных приемов целеполагания, который я использую в 3 классе: «Ребята, мы уже с вами говорили о временах года. Но сегодня к нам пришел мышонок Джерри и просит помочь ему научиться рассказывать о временах года. Вы согласны ему </a:t>
            </a:r>
            <a:r>
              <a:rPr lang="ru-RU" sz="1600" dirty="0" err="1"/>
              <a:t>помочь?».Урок</a:t>
            </a:r>
            <a:r>
              <a:rPr lang="ru-RU" sz="1600" dirty="0"/>
              <a:t> сопровождается презентацией  и анимационными картинками.</a:t>
            </a:r>
          </a:p>
          <a:p>
            <a:r>
              <a:rPr lang="ru-RU" sz="1600" dirty="0"/>
              <a:t> </a:t>
            </a:r>
          </a:p>
          <a:p>
            <a:r>
              <a:rPr lang="ru-RU" sz="1600" b="1" dirty="0"/>
              <a:t>- </a:t>
            </a:r>
            <a:r>
              <a:rPr lang="ru-RU" sz="1600" b="1" u="sng" dirty="0"/>
              <a:t>Лови ошибку!</a:t>
            </a:r>
            <a:r>
              <a:rPr lang="ru-RU" sz="1600" dirty="0"/>
              <a:t> Думаю, что каждый учитель использует этот прием, который  позволяет проверить лексико-грамматические знания. Упражнения или тест имеет ошибки, находя которые учащиеся закрепляют лексические и грамматические правила.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10858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yurgschool2.ucoz.ru/rasnoe/zadat_vopr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184544"/>
            <a:ext cx="2987823" cy="368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Что такое </a:t>
            </a: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современный урок</a:t>
            </a:r>
            <a:r>
              <a:rPr lang="ru-RU" sz="5400" dirty="0" smtClean="0">
                <a:latin typeface="Monotype Corsiva" pitchFamily="66" charset="0"/>
              </a:rPr>
              <a:t>?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2</a:t>
            </a:fld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000240"/>
            <a:ext cx="8381402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/>
              <a:t>В педагогической литературе последних лет лишь 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Ю.А. </a:t>
            </a:r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Конаржевский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/>
              <a:t>дает определение современному уроку. По его мнению, 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урок </a:t>
            </a:r>
            <a:r>
              <a:rPr lang="ru-RU" sz="3200" dirty="0"/>
              <a:t>- это, прежде всего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урок, на котором учитель умело использует все возможности для развития личности ученика, ее активного умственного роста, глубокого и осмысленного усвоения знаний, для формирования ее нравственных основ.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08596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Алгоритм проектирования урока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3962" y="1268760"/>
            <a:ext cx="846650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000" dirty="0" smtClean="0"/>
              <a:t>3.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Отобрать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учебный материал (определить его содержание, объем, установить связь с ранее изученным, дополнительный материал для дифференцированной работы и домашнее задание).</a:t>
            </a:r>
          </a:p>
          <a:p>
            <a:pPr marL="457200" indent="-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Выбрать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наиболее эффективные методы и приемы обучения в данном классе, разнообразные виды деятельности учащихся и учителя на всех этапах урока. </a:t>
            </a:r>
          </a:p>
          <a:p>
            <a:pPr marL="457200" indent="-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Определить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формы контроля за учебной деятельностью школьников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 Продумать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оптимальный темп урока, то есть рассчитать время на каждый его этап.</a:t>
            </a:r>
          </a:p>
          <a:p>
            <a:pPr marL="457200" indent="-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7. Продумать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форму подведения итогов урока.</a:t>
            </a:r>
          </a:p>
          <a:p>
            <a:pPr marL="457200" indent="-457200"/>
            <a:endParaRPr lang="ru-RU" sz="2000" dirty="0"/>
          </a:p>
          <a:p>
            <a:pPr marL="457200" indent="-457200"/>
            <a:endParaRPr lang="ru-RU" sz="20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4976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Типология уроков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1116013" y="1196975"/>
            <a:ext cx="935037" cy="936625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7092950" y="1196975"/>
            <a:ext cx="935038" cy="936625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9250" y="2060575"/>
            <a:ext cx="2520950" cy="100806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по основной дидактической цели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363" y="2060575"/>
            <a:ext cx="2519362" cy="100806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по основному способу их проведения</a:t>
            </a:r>
            <a:endParaRPr lang="ru-RU" sz="2400" b="1" dirty="0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0" y="3213100"/>
            <a:ext cx="4067175" cy="3384550"/>
          </a:xfrm>
          <a:prstGeom prst="verticalScroll">
            <a:avLst>
              <a:gd name="adj" fmla="val 869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u="sng" dirty="0">
                <a:solidFill>
                  <a:srgbClr val="0070C0"/>
                </a:solidFill>
              </a:rPr>
              <a:t>уроки изучения нового учебного материала;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u="sng" dirty="0">
                <a:solidFill>
                  <a:srgbClr val="0070C0"/>
                </a:solidFill>
              </a:rPr>
              <a:t>уроки совершенствования знаний, умений и навыков;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u="sng" dirty="0">
                <a:solidFill>
                  <a:srgbClr val="0070C0"/>
                </a:solidFill>
              </a:rPr>
              <a:t>уроки обобщения и систематизации;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u="sng" dirty="0">
                <a:solidFill>
                  <a:srgbClr val="0070C0"/>
                </a:solidFill>
              </a:rPr>
              <a:t>комбинированные уроки;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u="sng" dirty="0">
                <a:solidFill>
                  <a:srgbClr val="0070C0"/>
                </a:solidFill>
              </a:rPr>
              <a:t>уроки контроля и коррекции знаний, умений и навыков.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4643438" y="3213100"/>
            <a:ext cx="4068762" cy="3384550"/>
          </a:xfrm>
          <a:prstGeom prst="verticalScroll">
            <a:avLst>
              <a:gd name="adj" fmla="val 869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>
                <a:solidFill>
                  <a:srgbClr val="0070C0"/>
                </a:solidFill>
              </a:rPr>
              <a:t>в форме беседы;</a:t>
            </a:r>
            <a:br>
              <a:rPr lang="ru-RU" b="1" u="sng" dirty="0">
                <a:solidFill>
                  <a:srgbClr val="0070C0"/>
                </a:solidFill>
              </a:rPr>
            </a:br>
            <a:r>
              <a:rPr lang="ru-RU" b="1" u="sng" dirty="0" smtClean="0">
                <a:solidFill>
                  <a:srgbClr val="0070C0"/>
                </a:solidFill>
              </a:rPr>
              <a:t>лекции;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smtClean="0">
                <a:solidFill>
                  <a:srgbClr val="0070C0"/>
                </a:solidFill>
              </a:rPr>
              <a:t>экскурсии;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err="1" smtClean="0">
                <a:solidFill>
                  <a:srgbClr val="0070C0"/>
                </a:solidFill>
              </a:rPr>
              <a:t>киноуроки</a:t>
            </a:r>
            <a:r>
              <a:rPr lang="ru-RU" b="1" u="sng" dirty="0" smtClean="0">
                <a:solidFill>
                  <a:srgbClr val="0070C0"/>
                </a:solidFill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smtClean="0">
                <a:solidFill>
                  <a:srgbClr val="0070C0"/>
                </a:solidFill>
              </a:rPr>
              <a:t>самостоятельная </a:t>
            </a:r>
            <a:r>
              <a:rPr lang="ru-RU" b="1" u="sng" dirty="0">
                <a:solidFill>
                  <a:srgbClr val="0070C0"/>
                </a:solidFill>
              </a:rPr>
              <a:t>работа </a:t>
            </a:r>
            <a:r>
              <a:rPr lang="ru-RU" b="1" u="sng" dirty="0" smtClean="0">
                <a:solidFill>
                  <a:srgbClr val="0070C0"/>
                </a:solidFill>
              </a:rPr>
              <a:t>учащихся;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smtClean="0">
                <a:solidFill>
                  <a:srgbClr val="0070C0"/>
                </a:solidFill>
              </a:rPr>
              <a:t>лабораторные </a:t>
            </a:r>
            <a:r>
              <a:rPr lang="ru-RU" b="1" u="sng" dirty="0">
                <a:solidFill>
                  <a:srgbClr val="0070C0"/>
                </a:solidFill>
              </a:rPr>
              <a:t>и практические работы</a:t>
            </a:r>
            <a:r>
              <a:rPr lang="ru-RU" b="1" u="sng" dirty="0" smtClean="0">
                <a:solidFill>
                  <a:srgbClr val="0070C0"/>
                </a:solidFill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smtClean="0">
                <a:solidFill>
                  <a:srgbClr val="0070C0"/>
                </a:solidFill>
              </a:rPr>
              <a:t>сочетание </a:t>
            </a:r>
            <a:r>
              <a:rPr lang="ru-RU" b="1" u="sng" dirty="0">
                <a:solidFill>
                  <a:srgbClr val="0070C0"/>
                </a:solidFill>
              </a:rPr>
              <a:t>различных форм занятий.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961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757238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Типы уроков по ФГОС</a:t>
            </a:r>
            <a:endParaRPr lang="ru-RU"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22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928670"/>
            <a:ext cx="8496944" cy="72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/>
          </a:p>
          <a:p>
            <a:pPr algn="ctr"/>
            <a:r>
              <a:rPr lang="ru-RU" sz="2800" b="1" dirty="0" smtClean="0"/>
              <a:t>урок </a:t>
            </a:r>
            <a:r>
              <a:rPr lang="ru-RU" sz="2800" b="1" dirty="0"/>
              <a:t>усвоения новых </a:t>
            </a:r>
            <a:r>
              <a:rPr lang="ru-RU" sz="2800" b="1" dirty="0" smtClean="0"/>
              <a:t>знаний и способов </a:t>
            </a:r>
            <a:r>
              <a:rPr lang="ru-RU" sz="2800" b="1" dirty="0" err="1" smtClean="0"/>
              <a:t>деятель-сти</a:t>
            </a:r>
            <a:endParaRPr lang="ru-RU" sz="2800" dirty="0"/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643050"/>
            <a:ext cx="849694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/>
              <a:t>урок комплексного применения знаний и умений (урок закрепления)</a:t>
            </a:r>
            <a:endParaRPr lang="ru-RU" sz="21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285992"/>
            <a:ext cx="8496944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/>
              <a:t>урок </a:t>
            </a:r>
            <a:r>
              <a:rPr lang="ru-RU" sz="2600" b="1" dirty="0"/>
              <a:t>актуализации знаний и умений (урок повторения)</a:t>
            </a:r>
            <a:endParaRPr lang="ru-RU" sz="2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3643314"/>
            <a:ext cx="8496944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урок </a:t>
            </a:r>
            <a:r>
              <a:rPr lang="ru-RU" sz="2800" b="1" dirty="0"/>
              <a:t>контроля знаний и умений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4357694"/>
            <a:ext cx="8496944" cy="7431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урок </a:t>
            </a:r>
            <a:r>
              <a:rPr lang="ru-RU" sz="2800" b="1" dirty="0"/>
              <a:t>коррекции знаний, умений и навыков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5143512"/>
            <a:ext cx="8496944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комбинированный урок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928934"/>
            <a:ext cx="8496944" cy="7192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урок </a:t>
            </a:r>
            <a:r>
              <a:rPr lang="ru-RU" sz="2800" b="1" dirty="0"/>
              <a:t>систематизации и обобщения знаний и умений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5857892"/>
            <a:ext cx="8496944" cy="72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/>
          </a:p>
          <a:p>
            <a:pPr algn="ctr"/>
            <a:r>
              <a:rPr lang="ru-RU" sz="2800" b="1" dirty="0" smtClean="0"/>
              <a:t>урок </a:t>
            </a:r>
            <a:r>
              <a:rPr lang="ru-RU" sz="2800" b="1" dirty="0" smtClean="0"/>
              <a:t>применения знаний и способов </a:t>
            </a:r>
            <a:r>
              <a:rPr lang="ru-RU" sz="2800" b="1" dirty="0" err="1" smtClean="0"/>
              <a:t>деят-ти</a:t>
            </a:r>
            <a:r>
              <a:rPr lang="ru-RU" sz="2800" b="1" dirty="0" smtClean="0"/>
              <a:t> (практическое занятие)</a:t>
            </a:r>
            <a:endParaRPr lang="ru-RU" sz="2800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81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2225668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Образовательные структурные элементы урока:</a:t>
            </a:r>
            <a:endParaRPr lang="ru-RU" altLang="ru-RU" sz="4800" dirty="0" smtClean="0">
              <a:solidFill>
                <a:srgbClr val="7030A0"/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571472" y="2714620"/>
            <a:ext cx="8229600" cy="2928958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Постановка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цели (проблемы)</a:t>
            </a:r>
          </a:p>
          <a:p>
            <a:pPr eaLnBrk="1" hangingPunct="1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Совместная деятельность</a:t>
            </a:r>
          </a:p>
          <a:p>
            <a:pPr eaLnBrk="1" hangingPunct="1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Контроль и оценка (самоконтроль и самооценка)</a:t>
            </a:r>
          </a:p>
          <a:p>
            <a:pPr eaLnBrk="1" hangingPunct="1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Предъявление мотива</a:t>
            </a: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Shape 498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4868863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Shape 49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416"/>
          <p:cNvSpPr>
            <a:spLocks noGrp="1"/>
          </p:cNvSpPr>
          <p:nvPr>
            <p:ph type="title" idx="4294967295"/>
          </p:nvPr>
        </p:nvSpPr>
        <p:spPr>
          <a:xfrm>
            <a:off x="762000" y="274638"/>
            <a:ext cx="8382000" cy="1143000"/>
          </a:xfrm>
        </p:spPr>
        <p:txBody>
          <a:bodyPr tIns="45700" bIns="45700">
            <a:normAutofit/>
          </a:bodyPr>
          <a:lstStyle/>
          <a:p>
            <a:pPr eaLnBrk="1" hangingPunct="1"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alt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Структура урока по ФГОС:</a:t>
            </a:r>
          </a:p>
        </p:txBody>
      </p:sp>
      <p:sp>
        <p:nvSpPr>
          <p:cNvPr id="11267" name="Shape 417"/>
          <p:cNvSpPr>
            <a:spLocks noGrp="1"/>
          </p:cNvSpPr>
          <p:nvPr>
            <p:ph type="body" idx="4294967295"/>
          </p:nvPr>
        </p:nvSpPr>
        <p:spPr>
          <a:xfrm>
            <a:off x="642910" y="1357298"/>
            <a:ext cx="8139113" cy="5286412"/>
          </a:xfrm>
        </p:spPr>
        <p:txBody>
          <a:bodyPr tIns="45700" bIns="45700">
            <a:normAutofit/>
          </a:bodyPr>
          <a:lstStyle/>
          <a:p>
            <a:pPr algn="just" eaLnBrk="1" hangingPunct="1">
              <a:spcBef>
                <a:spcPts val="400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1. Мотивирование (самоопределение) к учебной деятельности (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организационный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этап 1-2 минуты).</a:t>
            </a:r>
          </a:p>
          <a:p>
            <a:pPr algn="just" eaLnBrk="1" hangingPunct="1">
              <a:spcBef>
                <a:spcPts val="400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2. Актуализация знаний и фиксирование индивидуального затруднения в пробном учебном действии 4-5 минут. </a:t>
            </a:r>
          </a:p>
          <a:p>
            <a:pPr algn="just" eaLnBrk="1" hangingPunct="1">
              <a:spcBef>
                <a:spcPts val="400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3. Выявление места и причины затруднения, постановка цели деятельности 4-5 минут. </a:t>
            </a:r>
          </a:p>
          <a:p>
            <a:pPr algn="just" eaLnBrk="1" hangingPunct="1">
              <a:spcBef>
                <a:spcPts val="400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4. Построение проекта выхода из затруднения (открытие нового знания) 7-8 минут. </a:t>
            </a:r>
          </a:p>
          <a:p>
            <a:pPr algn="just" eaLnBrk="1" hangingPunct="1">
              <a:spcBef>
                <a:spcPts val="400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5. Реализация построенного проекта 4-5 минут. </a:t>
            </a:r>
          </a:p>
          <a:p>
            <a:pPr algn="just" eaLnBrk="1" hangingPunct="1">
              <a:spcBef>
                <a:spcPts val="400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6. Первичное закрепление 4-5 минут. </a:t>
            </a:r>
          </a:p>
          <a:p>
            <a:pPr algn="just" eaLnBrk="1" hangingPunct="1">
              <a:spcBef>
                <a:spcPts val="400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7. Самостоятельная работа с самопроверкой по эталону (образцу) 4-5 минут. </a:t>
            </a:r>
          </a:p>
          <a:p>
            <a:pPr algn="just" eaLnBrk="1" hangingPunct="1">
              <a:spcBef>
                <a:spcPts val="400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8. Включение в систему знаний и повторение 7-8 минут.</a:t>
            </a:r>
          </a:p>
          <a:p>
            <a:pPr algn="just" eaLnBrk="1" hangingPunct="1">
              <a:spcBef>
                <a:spcPts val="400"/>
              </a:spcBef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9. Рефлексия учебной деятельности (итог урока) – 2-3 минуты. </a:t>
            </a:r>
          </a:p>
        </p:txBody>
      </p:sp>
      <p:sp>
        <p:nvSpPr>
          <p:cNvPr id="11268" name="Shape 418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/>
            <a:endParaRPr lang="ru-RU" altLang="ru-RU" sz="14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1269" name="Shape 419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/>
            <a:endParaRPr lang="ru-RU" altLang="ru-RU" sz="1400">
              <a:solidFill>
                <a:srgbClr val="000000"/>
              </a:solidFill>
              <a:sym typeface="Arial" charset="0"/>
            </a:endParaRPr>
          </a:p>
        </p:txBody>
      </p:sp>
      <p:pic>
        <p:nvPicPr>
          <p:cNvPr id="11270" name="Shape 42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067944" y="4725144"/>
            <a:ext cx="2133600" cy="365125"/>
          </a:xfrm>
        </p:spPr>
        <p:txBody>
          <a:bodyPr/>
          <a:lstStyle/>
          <a:p>
            <a:fld id="{412570F2-E200-4629-A09A-B32E2C0D788B}" type="slidenum">
              <a:rPr lang="uk-UA" smtClean="0"/>
              <a:pPr/>
              <a:t>25</a:t>
            </a:fld>
            <a:endParaRPr lang="uk-UA"/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714356"/>
            <a:ext cx="7200800" cy="72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/>
          </a:p>
          <a:p>
            <a:pPr algn="ctr"/>
            <a:r>
              <a:rPr lang="ru-RU" sz="2800" b="1" dirty="0" smtClean="0"/>
              <a:t>Структура </a:t>
            </a:r>
            <a:r>
              <a:rPr lang="ru-RU" sz="2800" b="1" dirty="0"/>
              <a:t>урока усвоения новых знаний</a:t>
            </a:r>
            <a:endParaRPr lang="ru-RU" sz="2800" dirty="0"/>
          </a:p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1571612"/>
            <a:ext cx="8643998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1) Организационный </a:t>
            </a:r>
            <a:r>
              <a:rPr lang="ru-RU" sz="2000" b="1" dirty="0" smtClean="0"/>
              <a:t>этап (1 мин)</a:t>
            </a:r>
            <a:endParaRPr lang="ru-RU" sz="2000" b="1" dirty="0" smtClean="0"/>
          </a:p>
          <a:p>
            <a:r>
              <a:rPr lang="ru-RU" sz="2000" b="1" dirty="0" smtClean="0"/>
              <a:t>2</a:t>
            </a:r>
            <a:r>
              <a:rPr lang="ru-RU" sz="2000" b="1" dirty="0" smtClean="0"/>
              <a:t>) Проверка домашнего задания. (2 мин)</a:t>
            </a:r>
          </a:p>
          <a:p>
            <a:r>
              <a:rPr lang="ru-RU" sz="2000" b="1" dirty="0" smtClean="0"/>
              <a:t>3) </a:t>
            </a:r>
            <a:r>
              <a:rPr lang="ru-RU" sz="2000" b="1" dirty="0" smtClean="0"/>
              <a:t>Постановка цели и задач урока. Мотивация учебной деятельности учащихся</a:t>
            </a:r>
            <a:r>
              <a:rPr lang="ru-RU" sz="2000" b="1" dirty="0" smtClean="0"/>
              <a:t>. (2-3 мин)</a:t>
            </a:r>
            <a:endParaRPr lang="ru-RU" sz="2000" b="1" dirty="0" smtClean="0"/>
          </a:p>
          <a:p>
            <a:r>
              <a:rPr lang="ru-RU" sz="2000" b="1" dirty="0" smtClean="0"/>
              <a:t>4</a:t>
            </a:r>
            <a:r>
              <a:rPr lang="ru-RU" sz="2000" b="1" dirty="0" smtClean="0"/>
              <a:t>) </a:t>
            </a:r>
            <a:r>
              <a:rPr lang="ru-RU" sz="2000" b="1" dirty="0"/>
              <a:t>Актуализация знаний</a:t>
            </a:r>
            <a:r>
              <a:rPr lang="ru-RU" sz="2000" b="1" dirty="0" smtClean="0"/>
              <a:t>. (3-4 мин)</a:t>
            </a:r>
            <a:endParaRPr lang="ru-RU" sz="2000" b="1" dirty="0"/>
          </a:p>
          <a:p>
            <a:r>
              <a:rPr lang="ru-RU" sz="2000" b="1" dirty="0"/>
              <a:t>5</a:t>
            </a:r>
            <a:r>
              <a:rPr lang="ru-RU" sz="2000" b="1" dirty="0" smtClean="0"/>
              <a:t>) </a:t>
            </a:r>
            <a:r>
              <a:rPr lang="ru-RU" sz="2000" b="1" dirty="0"/>
              <a:t>Первичное усвоение новых </a:t>
            </a:r>
            <a:r>
              <a:rPr lang="ru-RU" sz="2000" b="1" dirty="0" smtClean="0"/>
              <a:t>знаний и способов деятельности.(7-8 мин)</a:t>
            </a:r>
            <a:endParaRPr lang="ru-RU" sz="2000" b="1" dirty="0"/>
          </a:p>
          <a:p>
            <a:r>
              <a:rPr lang="ru-RU" sz="2000" b="1" dirty="0"/>
              <a:t>5) Первичная проверка </a:t>
            </a:r>
            <a:r>
              <a:rPr lang="ru-RU" sz="2000" b="1" dirty="0" smtClean="0"/>
              <a:t>понимания изученного материала.</a:t>
            </a:r>
            <a:r>
              <a:rPr lang="ru-RU" sz="2000" b="1" dirty="0"/>
              <a:t> </a:t>
            </a:r>
            <a:r>
              <a:rPr lang="ru-RU" sz="2000" b="1" dirty="0" smtClean="0"/>
              <a:t>З</a:t>
            </a:r>
            <a:r>
              <a:rPr lang="ru-RU" sz="2000" b="1" dirty="0" smtClean="0"/>
              <a:t>акрепление. (4-5 мин)</a:t>
            </a:r>
          </a:p>
          <a:p>
            <a:r>
              <a:rPr lang="ru-RU" sz="2000" b="1" dirty="0" smtClean="0"/>
              <a:t>7) Применение изученного материала во время урока (7-8 мин)</a:t>
            </a:r>
          </a:p>
          <a:p>
            <a:r>
              <a:rPr lang="ru-RU" sz="2000" b="1" dirty="0" smtClean="0"/>
              <a:t>8) Обобщение и систематизация, повторение (2-3 мин)</a:t>
            </a:r>
          </a:p>
          <a:p>
            <a:r>
              <a:rPr lang="ru-RU" sz="2000" b="1" dirty="0" smtClean="0"/>
              <a:t>9) Контроль и самоконтроль (3 мин)</a:t>
            </a:r>
            <a:endParaRPr lang="ru-RU" sz="2000" b="1" dirty="0"/>
          </a:p>
          <a:p>
            <a:r>
              <a:rPr lang="ru-RU" sz="2000" b="1" dirty="0" smtClean="0"/>
              <a:t>10</a:t>
            </a:r>
            <a:r>
              <a:rPr lang="ru-RU" sz="2000" b="1" dirty="0" smtClean="0"/>
              <a:t>) </a:t>
            </a:r>
            <a:r>
              <a:rPr lang="ru-RU" sz="2000" b="1" dirty="0"/>
              <a:t>Информация о домашнем задании, инструктаж по его </a:t>
            </a:r>
            <a:r>
              <a:rPr lang="ru-RU" sz="2000" b="1" dirty="0" smtClean="0"/>
              <a:t>выполнению (2 мин)</a:t>
            </a:r>
            <a:endParaRPr lang="ru-RU" sz="2000" b="1" dirty="0"/>
          </a:p>
          <a:p>
            <a:r>
              <a:rPr lang="ru-RU" sz="2000" b="1" dirty="0" smtClean="0"/>
              <a:t>11</a:t>
            </a:r>
            <a:r>
              <a:rPr lang="ru-RU" sz="2000" b="1" dirty="0" smtClean="0"/>
              <a:t>) </a:t>
            </a:r>
            <a:r>
              <a:rPr lang="ru-RU" sz="2000" b="1" dirty="0"/>
              <a:t>Рефлексия (подведение итогов занятия</a:t>
            </a:r>
            <a:r>
              <a:rPr lang="ru-RU" sz="2000" b="1" dirty="0" smtClean="0"/>
              <a:t>) – 1 мин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41295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067944" y="4725144"/>
            <a:ext cx="2133600" cy="365125"/>
          </a:xfrm>
        </p:spPr>
        <p:txBody>
          <a:bodyPr/>
          <a:lstStyle/>
          <a:p>
            <a:fld id="{412570F2-E200-4629-A09A-B32E2C0D788B}" type="slidenum">
              <a:rPr lang="uk-UA" smtClean="0"/>
              <a:pPr/>
              <a:t>26</a:t>
            </a:fld>
            <a:endParaRPr lang="uk-UA"/>
          </a:p>
        </p:txBody>
      </p:sp>
      <p:sp>
        <p:nvSpPr>
          <p:cNvPr id="17" name="Прямоугольник 16"/>
          <p:cNvSpPr/>
          <p:nvPr/>
        </p:nvSpPr>
        <p:spPr>
          <a:xfrm>
            <a:off x="785786" y="500042"/>
            <a:ext cx="7200800" cy="9361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Структура </a:t>
            </a:r>
            <a:r>
              <a:rPr lang="ru-RU" sz="2800" b="1" dirty="0"/>
              <a:t>урока комплексного применения знаний и умений (урок закрепления)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1500174"/>
            <a:ext cx="8715436" cy="48936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1) Организационный этап.</a:t>
            </a:r>
          </a:p>
          <a:p>
            <a:r>
              <a:rPr lang="ru-RU" sz="2400" dirty="0"/>
              <a:t>2) Проверка домашнего задания, воспроизведение и коррекция опорных знаний учащихся. Актуализация знаний.</a:t>
            </a:r>
          </a:p>
          <a:p>
            <a:r>
              <a:rPr lang="ru-RU" sz="2400" dirty="0"/>
              <a:t>3) Постановка цели и задач урока. Мотивация учебной деятельности учащихся.</a:t>
            </a:r>
          </a:p>
          <a:p>
            <a:r>
              <a:rPr lang="ru-RU" sz="2400" dirty="0"/>
              <a:t>4) Первичное закрепление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знакомой ситуации (типовые)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изменённой ситуации (конструктивные)</a:t>
            </a:r>
          </a:p>
          <a:p>
            <a:r>
              <a:rPr lang="ru-RU" sz="2400" dirty="0"/>
              <a:t>5)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Творческое применение и добывание знаний в новой ситуации (проблемные задания)</a:t>
            </a:r>
          </a:p>
          <a:p>
            <a:r>
              <a:rPr lang="ru-RU" sz="2400" dirty="0"/>
              <a:t>6) Информация о домашнем задании, инструктаж по его выполнению</a:t>
            </a:r>
          </a:p>
          <a:p>
            <a:r>
              <a:rPr lang="ru-RU" sz="2400" dirty="0"/>
              <a:t>7) Рефлексия (подведение итогов занятия)</a:t>
            </a:r>
          </a:p>
        </p:txBody>
      </p:sp>
    </p:spTree>
    <p:extLst>
      <p:ext uri="{BB962C8B-B14F-4D97-AF65-F5344CB8AC3E}">
        <p14:creationId xmlns:p14="http://schemas.microsoft.com/office/powerpoint/2010/main" xmlns="" val="77895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067944" y="4725144"/>
            <a:ext cx="2133600" cy="365125"/>
          </a:xfrm>
        </p:spPr>
        <p:txBody>
          <a:bodyPr/>
          <a:lstStyle/>
          <a:p>
            <a:fld id="{412570F2-E200-4629-A09A-B32E2C0D788B}" type="slidenum">
              <a:rPr lang="uk-UA" smtClean="0"/>
              <a:pPr/>
              <a:t>27</a:t>
            </a:fld>
            <a:endParaRPr lang="uk-UA"/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0"/>
            <a:ext cx="7858180" cy="9361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Структура урока актуализации знаний и умений (урок повторения)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1000109"/>
            <a:ext cx="8856193" cy="5940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1) Организационный этап.</a:t>
            </a:r>
          </a:p>
          <a:p>
            <a:r>
              <a:rPr lang="ru-RU" sz="2400" dirty="0"/>
              <a:t>2) Проверка домашнего задания,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воспроизведение и коррекция знаний, навыков и умений учащихся, необходимых для творческого решения поставленных задач.</a:t>
            </a:r>
          </a:p>
          <a:p>
            <a:r>
              <a:rPr lang="ru-RU" sz="2400" dirty="0"/>
              <a:t>3) Постановка цели и задач урока. Мотивация учебной деятельности учащихся.</a:t>
            </a:r>
          </a:p>
          <a:p>
            <a:r>
              <a:rPr lang="ru-RU" sz="2400" dirty="0"/>
              <a:t>4) Актуализация знаний.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целью подготовки к контрольному уроку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целью подготовки к изучению новой темы</a:t>
            </a:r>
          </a:p>
          <a:p>
            <a:r>
              <a:rPr lang="ru-RU" sz="2400" dirty="0"/>
              <a:t>5) Применение знаний и умений в новой ситуации</a:t>
            </a:r>
          </a:p>
          <a:p>
            <a:r>
              <a:rPr lang="ru-RU" sz="2400" dirty="0"/>
              <a:t>6) Обобщение и систематизация знаний</a:t>
            </a:r>
          </a:p>
          <a:p>
            <a:r>
              <a:rPr lang="ru-RU" sz="2400" dirty="0"/>
              <a:t>7)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усвоения, обсуждение допущенных ошибок и их коррекция</a:t>
            </a:r>
            <a:r>
              <a:rPr lang="ru-RU" sz="2400" dirty="0"/>
              <a:t>.</a:t>
            </a:r>
          </a:p>
          <a:p>
            <a:r>
              <a:rPr lang="ru-RU" sz="2400" dirty="0"/>
              <a:t>8) Информация о домашнем задании, инструктаж по его выполнению</a:t>
            </a:r>
          </a:p>
          <a:p>
            <a:r>
              <a:rPr lang="ru-RU" sz="2000" dirty="0"/>
              <a:t>9) Рефлексия (подведение итогов занятия)</a:t>
            </a:r>
          </a:p>
        </p:txBody>
      </p:sp>
    </p:spTree>
    <p:extLst>
      <p:ext uri="{BB962C8B-B14F-4D97-AF65-F5344CB8AC3E}">
        <p14:creationId xmlns:p14="http://schemas.microsoft.com/office/powerpoint/2010/main" xmlns="" val="110088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067944" y="4725144"/>
            <a:ext cx="2133600" cy="365125"/>
          </a:xfrm>
        </p:spPr>
        <p:txBody>
          <a:bodyPr/>
          <a:lstStyle/>
          <a:p>
            <a:fld id="{412570F2-E200-4629-A09A-B32E2C0D788B}" type="slidenum">
              <a:rPr lang="uk-UA" smtClean="0"/>
              <a:pPr/>
              <a:t>28</a:t>
            </a:fld>
            <a:endParaRPr lang="uk-UA"/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428604"/>
            <a:ext cx="7200800" cy="936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Структура урока систематизации и обобщения знаний и умений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1500174"/>
            <a:ext cx="8572560" cy="48320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/>
              <a:t>1) Организационный этап.</a:t>
            </a:r>
          </a:p>
          <a:p>
            <a:r>
              <a:rPr lang="ru-RU" sz="2200" dirty="0"/>
              <a:t>2) Постановка цели и задач урока. Мотивация учебной деятельности учащихся.</a:t>
            </a:r>
          </a:p>
          <a:p>
            <a:r>
              <a:rPr lang="ru-RU" sz="2200" dirty="0"/>
              <a:t>3) Актуализация знаний.</a:t>
            </a:r>
          </a:p>
          <a:p>
            <a:r>
              <a:rPr lang="ru-RU" sz="2200" dirty="0"/>
              <a:t>4) Обобщение и систематизация знаний</a:t>
            </a:r>
          </a:p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учащихся к обобщенной деятельности</a:t>
            </a:r>
          </a:p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Воспроизведение на новом уровне (переформулированные вопросы).</a:t>
            </a:r>
          </a:p>
          <a:p>
            <a:r>
              <a:rPr lang="ru-RU" sz="2200" dirty="0"/>
              <a:t>5) Применение знаний и умений в новой ситуации</a:t>
            </a:r>
          </a:p>
          <a:p>
            <a:r>
              <a:rPr lang="ru-RU" sz="2200" dirty="0"/>
              <a:t>6)Контроль усвоения, обсуждение допущенных ошибок и их коррекция.</a:t>
            </a:r>
          </a:p>
          <a:p>
            <a:r>
              <a:rPr lang="ru-RU" sz="2200" dirty="0"/>
              <a:t>7) Рефлексия (подведение итогов занятия)</a:t>
            </a:r>
          </a:p>
          <a:p>
            <a:r>
              <a:rPr lang="ru-RU" sz="2200" dirty="0"/>
              <a:t>Анализ и содержание итогов работы, формирование выводов по изученному материалу</a:t>
            </a:r>
          </a:p>
        </p:txBody>
      </p:sp>
    </p:spTree>
    <p:extLst>
      <p:ext uri="{BB962C8B-B14F-4D97-AF65-F5344CB8AC3E}">
        <p14:creationId xmlns:p14="http://schemas.microsoft.com/office/powerpoint/2010/main" xmlns="" val="29520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067944" y="4725144"/>
            <a:ext cx="2133600" cy="365125"/>
          </a:xfrm>
        </p:spPr>
        <p:txBody>
          <a:bodyPr/>
          <a:lstStyle/>
          <a:p>
            <a:fld id="{412570F2-E200-4629-A09A-B32E2C0D788B}" type="slidenum">
              <a:rPr lang="uk-UA" smtClean="0"/>
              <a:pPr/>
              <a:t>29</a:t>
            </a:fld>
            <a:endParaRPr lang="uk-UA"/>
          </a:p>
        </p:txBody>
      </p:sp>
      <p:sp>
        <p:nvSpPr>
          <p:cNvPr id="17" name="Прямоугольник 16"/>
          <p:cNvSpPr/>
          <p:nvPr/>
        </p:nvSpPr>
        <p:spPr>
          <a:xfrm>
            <a:off x="1026709" y="908720"/>
            <a:ext cx="7200800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Структура </a:t>
            </a:r>
            <a:r>
              <a:rPr lang="ru-RU" sz="2800" b="1" dirty="0"/>
              <a:t>урока контроля знаний и умений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1988840"/>
            <a:ext cx="8280920" cy="43396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300" dirty="0"/>
              <a:t>1) Организационный этап.</a:t>
            </a:r>
          </a:p>
          <a:p>
            <a:r>
              <a:rPr lang="ru-RU" sz="2300" dirty="0"/>
              <a:t>2) Постановка цели и задач урока. Мотивация учебной деятельности учащихся.</a:t>
            </a:r>
          </a:p>
          <a:p>
            <a:r>
              <a:rPr lang="ru-RU" sz="2300" dirty="0"/>
              <a:t>3) 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знаний, умений и навыков, проверка уровня </a:t>
            </a:r>
            <a:r>
              <a:rPr lang="ru-RU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сформированности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учащихся </a:t>
            </a:r>
            <a:r>
              <a:rPr lang="ru-RU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общеучебных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умений. (Задания по объему или степени трудности должны соответствовать программе и быть посильными для каждого ученика).</a:t>
            </a:r>
          </a:p>
          <a:p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Уроки контроля могут быть уроками письменного контроля, уроками сочетания устного и письменного контроля. В зависимости от вида контроля формируется его окончательная структура</a:t>
            </a:r>
          </a:p>
          <a:p>
            <a:r>
              <a:rPr lang="ru-RU" sz="2300" dirty="0"/>
              <a:t>4) Рефлексия (подведение итогов занятия)</a:t>
            </a:r>
          </a:p>
        </p:txBody>
      </p:sp>
    </p:spTree>
    <p:extLst>
      <p:ext uri="{BB962C8B-B14F-4D97-AF65-F5344CB8AC3E}">
        <p14:creationId xmlns:p14="http://schemas.microsoft.com/office/powerpoint/2010/main" xmlns="" val="213578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rice-altai.ru/uploads/2016/01/0705544555f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0742" y="2769187"/>
            <a:ext cx="2794022" cy="408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Чем 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современный урок</a:t>
            </a:r>
            <a:r>
              <a:rPr lang="ru-RU" sz="5400" b="1" dirty="0">
                <a:latin typeface="Monotype Corsiva" pitchFamily="66" charset="0"/>
              </a:rPr>
              <a:t> </a:t>
            </a:r>
            <a:r>
              <a:rPr lang="ru-RU" sz="5400" b="1" dirty="0" smtClean="0">
                <a:latin typeface="Monotype Corsiva" pitchFamily="66" charset="0"/>
              </a:rPr>
              <a:t>отличается от традиционного?</a:t>
            </a:r>
            <a:endParaRPr lang="ru-RU" sz="5400" b="1" dirty="0">
              <a:latin typeface="Monotype Corsiva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3325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067944" y="4725144"/>
            <a:ext cx="2133600" cy="365125"/>
          </a:xfrm>
        </p:spPr>
        <p:txBody>
          <a:bodyPr/>
          <a:lstStyle/>
          <a:p>
            <a:fld id="{412570F2-E200-4629-A09A-B32E2C0D788B}" type="slidenum">
              <a:rPr lang="uk-UA" smtClean="0"/>
              <a:pPr/>
              <a:t>30</a:t>
            </a:fld>
            <a:endParaRPr lang="uk-UA"/>
          </a:p>
        </p:txBody>
      </p:sp>
      <p:sp>
        <p:nvSpPr>
          <p:cNvPr id="17" name="Прямоугольник 16"/>
          <p:cNvSpPr/>
          <p:nvPr/>
        </p:nvSpPr>
        <p:spPr>
          <a:xfrm>
            <a:off x="1026709" y="908720"/>
            <a:ext cx="7200800" cy="9361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Структура урока коррекции знаний, умений и навыков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1468" y="1988840"/>
            <a:ext cx="8499003" cy="39857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300" dirty="0"/>
              <a:t>1) Организационный этап.</a:t>
            </a:r>
          </a:p>
          <a:p>
            <a:r>
              <a:rPr lang="ru-RU" sz="2300" dirty="0"/>
              <a:t>2) Постановка цели и задач урока. Мотивация учебной деятельности учащихся.</a:t>
            </a:r>
          </a:p>
          <a:p>
            <a:r>
              <a:rPr lang="ru-RU" sz="2300" dirty="0"/>
              <a:t>3) 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диагностики (контроля) знаний, умений и навыков. Определение типичных ошибок и пробелов в знаниях и умениях, путей их устранения и совершенствования знаний и умений.</a:t>
            </a:r>
          </a:p>
          <a:p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зависимости от результатов диагностики учитель планирует коллективные, групповые и индивидуальные способы обучения.</a:t>
            </a:r>
          </a:p>
          <a:p>
            <a:r>
              <a:rPr lang="ru-RU" sz="2300" dirty="0"/>
              <a:t>4) Информация о домашнем задании, инструктаж по его выполнению</a:t>
            </a:r>
          </a:p>
          <a:p>
            <a:r>
              <a:rPr lang="ru-RU" sz="2300" dirty="0"/>
              <a:t>5) Рефлексия (подведение итогов занятия)</a:t>
            </a:r>
          </a:p>
        </p:txBody>
      </p:sp>
    </p:spTree>
    <p:extLst>
      <p:ext uri="{BB962C8B-B14F-4D97-AF65-F5344CB8AC3E}">
        <p14:creationId xmlns:p14="http://schemas.microsoft.com/office/powerpoint/2010/main" xmlns="" val="219138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067944" y="4725144"/>
            <a:ext cx="2133600" cy="365125"/>
          </a:xfrm>
        </p:spPr>
        <p:txBody>
          <a:bodyPr/>
          <a:lstStyle/>
          <a:p>
            <a:fld id="{412570F2-E200-4629-A09A-B32E2C0D788B}" type="slidenum">
              <a:rPr lang="uk-UA" smtClean="0"/>
              <a:pPr/>
              <a:t>31</a:t>
            </a:fld>
            <a:endParaRPr lang="uk-UA"/>
          </a:p>
        </p:txBody>
      </p:sp>
      <p:sp>
        <p:nvSpPr>
          <p:cNvPr id="17" name="Прямоугольник 16"/>
          <p:cNvSpPr/>
          <p:nvPr/>
        </p:nvSpPr>
        <p:spPr>
          <a:xfrm>
            <a:off x="1026709" y="908720"/>
            <a:ext cx="7200800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Структура комбинированного урока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1988840"/>
            <a:ext cx="8280920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1) Организационный этап.</a:t>
            </a:r>
          </a:p>
          <a:p>
            <a:r>
              <a:rPr lang="ru-RU" sz="2400" dirty="0"/>
              <a:t>2) Постановка цели и задач урока. Мотивация учебной деятельности учащихся.</a:t>
            </a:r>
          </a:p>
          <a:p>
            <a:r>
              <a:rPr lang="ru-RU" sz="2400" dirty="0"/>
              <a:t>3) Актуализация знаний.</a:t>
            </a:r>
          </a:p>
          <a:p>
            <a:r>
              <a:rPr lang="ru-RU" sz="2400" dirty="0"/>
              <a:t>4) Первичное усвоение новых знаний.</a:t>
            </a:r>
          </a:p>
          <a:p>
            <a:r>
              <a:rPr lang="ru-RU" sz="2400" dirty="0"/>
              <a:t>5) Первичная проверка понимания</a:t>
            </a:r>
          </a:p>
          <a:p>
            <a:r>
              <a:rPr lang="ru-RU" sz="2400" dirty="0"/>
              <a:t>6) Первичное закрепление</a:t>
            </a:r>
          </a:p>
          <a:p>
            <a:r>
              <a:rPr lang="ru-RU" sz="2400" dirty="0"/>
              <a:t>7)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усвоения, обсуждение допущенных ошибок и их коррекция.</a:t>
            </a:r>
          </a:p>
          <a:p>
            <a:r>
              <a:rPr lang="ru-RU" sz="2400" dirty="0"/>
              <a:t>8) Информация о домашнем задании, инструктаж по его выполнению</a:t>
            </a:r>
          </a:p>
          <a:p>
            <a:r>
              <a:rPr lang="ru-RU" sz="2400" dirty="0"/>
              <a:t>9) Рефлексия (подведение итогов занятия)</a:t>
            </a:r>
          </a:p>
        </p:txBody>
      </p:sp>
    </p:spTree>
    <p:extLst>
      <p:ext uri="{BB962C8B-B14F-4D97-AF65-F5344CB8AC3E}">
        <p14:creationId xmlns:p14="http://schemas.microsoft.com/office/powerpoint/2010/main" xmlns="" val="31224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053" y="74557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Современный урок </a:t>
            </a:r>
            <a:r>
              <a:rPr lang="ru-RU" sz="4800" b="1" dirty="0">
                <a:latin typeface="Monotype Corsiva" pitchFamily="66" charset="0"/>
              </a:rPr>
              <a:t>будет 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результативным</a:t>
            </a:r>
            <a:r>
              <a:rPr lang="ru-RU" sz="4800" b="1" dirty="0">
                <a:latin typeface="Monotype Corsiva" pitchFamily="66" charset="0"/>
              </a:rPr>
              <a:t>, если</a:t>
            </a:r>
            <a:br>
              <a:rPr lang="ru-RU" sz="4800" b="1" dirty="0">
                <a:latin typeface="Monotype Corsiva" pitchFamily="66" charset="0"/>
              </a:rPr>
            </a:b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44824"/>
            <a:ext cx="849900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этапе целеполагания активную позицию занимает ученик.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Используются разнообразные формы, методы и приемы обучения, повышающие степень активности учащихся и их мотивацию к учебной деятельности.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Учитель эффективно сочетает репродуктивную и проблемную формы обучения, учит детей работать по правилу и творчески.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Учитель добивается осмысления учебного материала всеми учащимися.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Учитель применяет дифференцированный подход в обучении.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Учитель обучает детей осуществлять рефлексию своей деятельности.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Учитель стремится оценивать результаты каждого ученика, поощряет и поддерживает даже маленькие  успехи.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На уроке преобладает атмосфера сотрудничества между учителем и учениками.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32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33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33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751344"/>
            <a:ext cx="785818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1312" algn="ctr">
              <a:lnSpc>
                <a:spcPct val="80000"/>
              </a:lnSpc>
              <a:buClr>
                <a:srgbClr val="FFCC66"/>
              </a:buClr>
              <a:buSzPts val="3600"/>
            </a:pPr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  <a:ea typeface="Verdana"/>
                <a:cs typeface="Verdana"/>
                <a:sym typeface="Verdana"/>
              </a:rPr>
              <a:t>Требования к технике проведения урока:</a:t>
            </a:r>
            <a:endParaRPr lang="ru-RU" sz="54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marL="342900" lvl="0" indent="-341312">
              <a:lnSpc>
                <a:spcPct val="80000"/>
              </a:lnSpc>
              <a:spcBef>
                <a:spcPts val="600"/>
              </a:spcBef>
              <a:buClr>
                <a:srgbClr val="EEC85E"/>
              </a:buClr>
              <a:buSzPts val="1680"/>
              <a:buFont typeface="Noto Sans Symbols"/>
              <a:buChar char="◆"/>
            </a:pPr>
            <a:r>
              <a:rPr lang="ru-RU" sz="2400" b="1" dirty="0" smtClean="0">
                <a:latin typeface="Verdana"/>
                <a:ea typeface="Verdana"/>
                <a:cs typeface="Verdana"/>
                <a:sym typeface="Verdana"/>
              </a:rPr>
              <a:t>урок должен быть эмоциональным; </a:t>
            </a:r>
            <a:endParaRPr lang="ru-RU" sz="2400" dirty="0" smtClean="0"/>
          </a:p>
          <a:p>
            <a:pPr marL="342900" lvl="0" indent="-341312">
              <a:lnSpc>
                <a:spcPct val="80000"/>
              </a:lnSpc>
              <a:spcBef>
                <a:spcPts val="600"/>
              </a:spcBef>
              <a:buClr>
                <a:srgbClr val="EEC85E"/>
              </a:buClr>
              <a:buSzPts val="1680"/>
              <a:buFont typeface="Noto Sans Symbols"/>
              <a:buChar char="◆"/>
            </a:pPr>
            <a:r>
              <a:rPr lang="ru-RU" sz="2400" b="1" dirty="0" smtClean="0">
                <a:latin typeface="Verdana"/>
                <a:ea typeface="Verdana"/>
                <a:cs typeface="Verdana"/>
                <a:sym typeface="Verdana"/>
              </a:rPr>
              <a:t>темп и ритм урока должны быть оптимальными; </a:t>
            </a:r>
            <a:endParaRPr lang="ru-RU" sz="2400" dirty="0" smtClean="0"/>
          </a:p>
          <a:p>
            <a:pPr marL="342900" lvl="0" indent="-341312">
              <a:lnSpc>
                <a:spcPct val="80000"/>
              </a:lnSpc>
              <a:spcBef>
                <a:spcPts val="600"/>
              </a:spcBef>
              <a:buClr>
                <a:srgbClr val="EEC85E"/>
              </a:buClr>
              <a:buSzPts val="1680"/>
              <a:buFont typeface="Noto Sans Symbols"/>
              <a:buChar char="◆"/>
            </a:pPr>
            <a:r>
              <a:rPr lang="ru-RU" sz="2400" b="1" dirty="0" smtClean="0">
                <a:latin typeface="Verdana"/>
                <a:ea typeface="Verdana"/>
                <a:cs typeface="Verdana"/>
                <a:sym typeface="Verdana"/>
              </a:rPr>
              <a:t>необходим полный контакт во взаимодействии учителя и учащихся на </a:t>
            </a:r>
            <a:r>
              <a:rPr lang="ru-RU" sz="2400" b="1" dirty="0" smtClean="0">
                <a:latin typeface="Verdana"/>
                <a:ea typeface="Verdana"/>
                <a:cs typeface="Verdana"/>
                <a:sym typeface="Verdana"/>
              </a:rPr>
              <a:t>уроке;</a:t>
            </a:r>
            <a:endParaRPr lang="ru-RU" sz="2400" dirty="0" smtClean="0"/>
          </a:p>
          <a:p>
            <a:pPr marL="342900" lvl="0" indent="-341312">
              <a:lnSpc>
                <a:spcPct val="80000"/>
              </a:lnSpc>
              <a:spcBef>
                <a:spcPts val="600"/>
              </a:spcBef>
              <a:buClr>
                <a:srgbClr val="EEC85E"/>
              </a:buClr>
              <a:buSzPts val="1680"/>
              <a:buFont typeface="Noto Sans Symbols"/>
              <a:buChar char="◆"/>
            </a:pPr>
            <a:r>
              <a:rPr lang="ru-RU" sz="2400" b="1" dirty="0" smtClean="0">
                <a:latin typeface="Verdana"/>
                <a:ea typeface="Verdana"/>
                <a:cs typeface="Verdana"/>
                <a:sym typeface="Verdana"/>
              </a:rPr>
              <a:t>доминировать должна атмосфера доброжелательности и активного творческого труда; </a:t>
            </a:r>
            <a:endParaRPr lang="ru-RU" sz="2400" dirty="0" smtClean="0"/>
          </a:p>
          <a:p>
            <a:pPr marL="342900" lvl="0" indent="-341312">
              <a:lnSpc>
                <a:spcPct val="80000"/>
              </a:lnSpc>
              <a:spcBef>
                <a:spcPts val="600"/>
              </a:spcBef>
              <a:buClr>
                <a:srgbClr val="EEC85E"/>
              </a:buClr>
              <a:buSzPts val="1680"/>
              <a:buFont typeface="Noto Sans Symbols"/>
              <a:buChar char="◆"/>
            </a:pPr>
            <a:r>
              <a:rPr lang="ru-RU" sz="2400" b="1" dirty="0" smtClean="0">
                <a:latin typeface="Verdana"/>
                <a:ea typeface="Verdana"/>
                <a:cs typeface="Verdana"/>
                <a:sym typeface="Verdana"/>
              </a:rPr>
              <a:t>по возможности следует менять виды деятельности учащихся; </a:t>
            </a:r>
            <a:endParaRPr lang="ru-RU" sz="2400" dirty="0" smtClean="0"/>
          </a:p>
          <a:p>
            <a:pPr marL="342900" lvl="0" indent="-341312">
              <a:lnSpc>
                <a:spcPct val="80000"/>
              </a:lnSpc>
              <a:spcBef>
                <a:spcPts val="600"/>
              </a:spcBef>
              <a:buClr>
                <a:srgbClr val="EEC85E"/>
              </a:buClr>
              <a:buSzPts val="1680"/>
              <a:buFont typeface="Noto Sans Symbols"/>
              <a:buChar char="◆"/>
            </a:pPr>
            <a:r>
              <a:rPr lang="ru-RU" sz="2400" b="1" dirty="0" smtClean="0">
                <a:latin typeface="Verdana"/>
                <a:ea typeface="Verdana"/>
                <a:cs typeface="Verdana"/>
                <a:sym typeface="Verdana"/>
              </a:rPr>
              <a:t>обеспечить соблюдение единого орфографического режима школы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133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Роль учителя </a:t>
            </a:r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на </a:t>
            </a:r>
            <a:r>
              <a:rPr lang="ru-RU" altLang="ru-RU" sz="5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современном уроке 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Каким должен быть современный учитель? Какие требования предъявляет общество к человеку, работающему учителем? Какие требования предъявляет к учителю информационный век? </a:t>
            </a:r>
          </a:p>
          <a:p>
            <a:r>
              <a:rPr lang="ru-RU" altLang="ru-RU" sz="2000" b="1" u="sng" dirty="0" smtClean="0">
                <a:latin typeface="Times New Roman" pitchFamily="18" charset="0"/>
                <a:cs typeface="Times New Roman" pitchFamily="18" charset="0"/>
              </a:rPr>
              <a:t>Учитель сегодня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– организатор процесса обучения, т.е. процесса взаимодействия ученика с объектом культуры. </a:t>
            </a:r>
            <a:r>
              <a:rPr lang="ru-RU" altLang="ru-RU" sz="2000" b="1" u="sng" dirty="0" smtClean="0">
                <a:latin typeface="Times New Roman" pitchFamily="18" charset="0"/>
                <a:cs typeface="Times New Roman" pitchFamily="18" charset="0"/>
              </a:rPr>
              <a:t>Он – консультант,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помощник, управленец. В основе деятельности – управление – лежит рефлексивный подход. В этом учителю помогут различные игровые методики, включающие как короткие дидактические игры, так и игры на весь урок ( игровые оболочки), а также игровые разминки. Эти разминки и коротенькие игры, очень важны для установления атмосферы непринуждённости, снятия напряжения, помогают быстро сконцентрировать внимание или наоборот, расслабиться и отдохнуть. А в результате ребята учатся общаться, помогать друг другу и просить о помощи, учатся жить вместе.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Предлагаю правила на каждый день, которые помогут учителю: 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000" b="1" u="sng" dirty="0" smtClean="0">
                <a:latin typeface="Times New Roman" pitchFamily="18" charset="0"/>
                <a:cs typeface="Times New Roman" pitchFamily="18" charset="0"/>
              </a:rPr>
              <a:t>Я не источник знаний на уроке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– я организатор урока и помощник ребят;</a:t>
            </a:r>
          </a:p>
          <a:p>
            <a:r>
              <a:rPr lang="ru-RU" altLang="ru-RU" sz="2000" b="1" u="sng" dirty="0" smtClean="0">
                <a:latin typeface="Times New Roman" pitchFamily="18" charset="0"/>
                <a:cs typeface="Times New Roman" pitchFamily="18" charset="0"/>
              </a:rPr>
              <a:t> - Ученик должен знать зачем ему это?,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т.е. цели занятия обязательно формулируем на уроке вместе с ребятами и эти цели находятся в сфере интересов ученика</a:t>
            </a:r>
          </a:p>
          <a:p>
            <a:r>
              <a:rPr lang="ru-RU" altLang="ru-RU" sz="2000" b="1" u="sng" dirty="0" smtClean="0">
                <a:latin typeface="Times New Roman" pitchFamily="18" charset="0"/>
                <a:cs typeface="Times New Roman" pitchFamily="18" charset="0"/>
              </a:rPr>
              <a:t>- Никаких монологов на уроке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! Только диалог, живой, в котором участвуют все. - На каждом уроке – работа в группах: парах, четвёрках, больших группах. Учимся общаться, спорить, отстаивать своё мнение, просить помощи или предлагать её.</a:t>
            </a:r>
          </a:p>
          <a:p>
            <a:r>
              <a:rPr lang="ru-RU" altLang="ru-RU" sz="2000" b="1" u="sng" dirty="0" smtClean="0">
                <a:latin typeface="Times New Roman" pitchFamily="18" charset="0"/>
                <a:cs typeface="Times New Roman" pitchFamily="18" charset="0"/>
              </a:rPr>
              <a:t> - Самое главное –эмоциональный настрой.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Умеем управлять своими эмоциями и учим этому детей. - Если после урока у ребёнка не осталось никаких вопросов, ему не о чем поговорить с товарищами или со мной, ничего не хочется рассказать тем, кто не был с ним на уроке – значит, даже если урок и был хорош с моей точки зрения, то у ребёнка он не оставил следа.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3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5532262"/>
              </p:ext>
            </p:extLst>
          </p:nvPr>
        </p:nvGraphicFramePr>
        <p:xfrm>
          <a:off x="642939" y="735272"/>
          <a:ext cx="8256513" cy="6006095"/>
        </p:xfrm>
        <a:graphic>
          <a:graphicData uri="http://schemas.openxmlformats.org/drawingml/2006/table">
            <a:tbl>
              <a:tblPr/>
              <a:tblGrid>
                <a:gridCol w="1810639"/>
                <a:gridCol w="3259150"/>
                <a:gridCol w="3186724"/>
              </a:tblGrid>
              <a:tr h="2480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i="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Требования к уроку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i="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Традиционный урок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i="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Урок современного типа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Объявление темы урока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Учитель сообщает учащимся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Формулируют сами учащиеся 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Сообщение целей и задач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Учитель формулирует и сообщает учащимся, чему должны научиться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Формулируют сами учащиеся, определив границы знания и незнания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Планирование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Учитель сообщает учащимся, какую работу они должны выполнить, чтобы достичь цели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Планирование учащимися способов достижения намеченной цели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Практическая деятельность учащихся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Под руководством учителя учащиеся выполняют ряд практических задач (чаще применяется фронтальный метод организации деятельности)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Учащиеся осуществляют учебные действия по намеченному плану (применяется групповой, индивидуальный методы)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Осуществление контроля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Учитель осуществляет контроль за выполнением учащимися практической работы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Учащиеся осуществляют контроль (применяются формы самоконтроля, взаимоконтроля)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Осуществление коррекции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Учитель в ходе выполнения и по итогам выполненной работы учащимися осуществляет коррекцию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Учащиеся формулируют затруднения и осуществляют коррекцию самостоятельно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Оценивание учащихся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Учитель осуществляет оценивание учащихся за работу на уроке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Учащиеся дают оценку деятельности по её результатам (</a:t>
                      </a: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самооценивание</a:t>
                      </a: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, оценивание результатов деятельности товарищей)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Итог урока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Учитель выясняет у учащихся, что они запомнили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Проводится рефлексия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Домашнее задание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Учитель объявляет и комментирует (чаще – задание одно для всех)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Учащиеся могут выбирать задание из предложенных учителем с учётом индивидуальных возможностей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336" name="Прямоугольник 3"/>
          <p:cNvSpPr>
            <a:spLocks noChangeArrowheads="1"/>
          </p:cNvSpPr>
          <p:nvPr/>
        </p:nvSpPr>
        <p:spPr bwMode="auto">
          <a:xfrm>
            <a:off x="0" y="714375"/>
            <a:ext cx="642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200" b="1"/>
              <a:t>ФГОС</a:t>
            </a:r>
            <a:r>
              <a:rPr lang="ru-RU" altLang="ru-RU" sz="1600"/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4034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" y="3212977"/>
            <a:ext cx="4912431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28736"/>
            <a:ext cx="8229600" cy="206314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Какие требования к 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современному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уроку </a:t>
            </a:r>
            <a:r>
              <a:rPr lang="ru-RU" sz="4800" b="1" dirty="0" smtClean="0">
                <a:latin typeface="Monotype Corsiva" pitchFamily="66" charset="0"/>
              </a:rPr>
              <a:t>в </a:t>
            </a:r>
            <a:r>
              <a:rPr lang="ru-RU" sz="4800" b="1" dirty="0">
                <a:latin typeface="Monotype Corsiva" pitchFamily="66" charset="0"/>
              </a:rPr>
              <a:t>условиях </a:t>
            </a:r>
            <a:r>
              <a:rPr lang="ru-RU" sz="4800" b="1" dirty="0" smtClean="0">
                <a:latin typeface="Monotype Corsiva" pitchFamily="66" charset="0"/>
              </a:rPr>
              <a:t>стандарта?</a:t>
            </a:r>
            <a:endParaRPr lang="ru-RU" sz="4800" b="1" dirty="0">
              <a:latin typeface="Monotype Corsiva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89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Требования к </a:t>
            </a:r>
            <a:r>
              <a:rPr lang="ru-RU" sz="4800" b="1" dirty="0">
                <a:latin typeface="Monotype Corsiva" pitchFamily="66" charset="0"/>
              </a:rPr>
              <a:t>современному уроку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1469" y="1484784"/>
            <a:ext cx="857101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- </a:t>
            </a:r>
            <a:r>
              <a:rPr lang="ru-RU" sz="2800" b="1" dirty="0">
                <a:latin typeface="Monotype Corsiva" pitchFamily="66" charset="0"/>
              </a:rPr>
              <a:t>четкое формулирование цели</a:t>
            </a:r>
            <a:r>
              <a:rPr lang="ru-RU" sz="2800" b="1" dirty="0" smtClean="0">
                <a:latin typeface="Monotype Corsiva" pitchFamily="66" charset="0"/>
              </a:rPr>
              <a:t>;</a:t>
            </a:r>
            <a:endParaRPr lang="ru-RU" sz="2800" b="1" dirty="0">
              <a:latin typeface="Monotype Corsiva" pitchFamily="66" charset="0"/>
            </a:endParaRPr>
          </a:p>
          <a:p>
            <a:r>
              <a:rPr lang="ru-RU" sz="2800" b="1" dirty="0">
                <a:latin typeface="Monotype Corsiva" pitchFamily="66" charset="0"/>
              </a:rPr>
              <a:t>- определение оптимального содержания урока в соответствии с требованием учебной программы и целями урока, с учетом уровня подготовки и подготовленности учащихся</a:t>
            </a:r>
            <a:r>
              <a:rPr lang="ru-RU" sz="2800" b="1" dirty="0" smtClean="0">
                <a:latin typeface="Monotype Corsiva" pitchFamily="66" charset="0"/>
              </a:rPr>
              <a:t>;</a:t>
            </a:r>
            <a:endParaRPr lang="ru-RU" sz="2800" b="1" dirty="0">
              <a:latin typeface="Monotype Corsiva" pitchFamily="66" charset="0"/>
            </a:endParaRPr>
          </a:p>
          <a:p>
            <a:r>
              <a:rPr lang="ru-RU" sz="2800" b="1" dirty="0">
                <a:latin typeface="Monotype Corsiva" pitchFamily="66" charset="0"/>
              </a:rPr>
              <a:t>- прогнозирование уровня усвоения учащимися научных знаний, </a:t>
            </a:r>
            <a:r>
              <a:rPr lang="ru-RU" sz="2800" b="1" dirty="0" err="1">
                <a:latin typeface="Monotype Corsiva" pitchFamily="66" charset="0"/>
              </a:rPr>
              <a:t>сформированности</a:t>
            </a:r>
            <a:r>
              <a:rPr lang="ru-RU" sz="2800" b="1" dirty="0">
                <a:latin typeface="Monotype Corsiva" pitchFamily="66" charset="0"/>
              </a:rPr>
              <a:t> умений и навыков, как на уроке, так и на отдельных его этапах</a:t>
            </a:r>
            <a:r>
              <a:rPr lang="ru-RU" sz="2800" b="1" dirty="0" smtClean="0">
                <a:latin typeface="Monotype Corsiva" pitchFamily="66" charset="0"/>
              </a:rPr>
              <a:t>;</a:t>
            </a:r>
            <a:endParaRPr lang="ru-RU" sz="2800" b="1" dirty="0">
              <a:latin typeface="Monotype Corsiva" pitchFamily="66" charset="0"/>
            </a:endParaRPr>
          </a:p>
          <a:p>
            <a:r>
              <a:rPr lang="ru-RU" sz="2800" b="1" dirty="0">
                <a:latin typeface="Monotype Corsiva" pitchFamily="66" charset="0"/>
              </a:rPr>
              <a:t>- выбор наиболее рациональных методов, приемов и средств обучения, стимулирования и контроля и их оптимального воздействия на каждом этапе урока;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8554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Требования к </a:t>
            </a:r>
            <a:r>
              <a:rPr lang="ru-RU" b="1" dirty="0">
                <a:latin typeface="Monotype Corsiva" pitchFamily="66" charset="0"/>
              </a:rPr>
              <a:t>современному уроку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14422"/>
            <a:ext cx="857101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Monotype Corsiva" pitchFamily="66" charset="0"/>
              </a:rPr>
              <a:t>- выбор оптимального сочетания различных форм работы на уроке и максимальную самостоятельность учащихся в процессе учения, обеспечивающий познавательную активность</a:t>
            </a:r>
            <a:r>
              <a:rPr lang="ru-RU" sz="3200" b="1" dirty="0" smtClean="0">
                <a:latin typeface="Monotype Corsiva" pitchFamily="66" charset="0"/>
              </a:rPr>
              <a:t>,</a:t>
            </a:r>
            <a:endParaRPr lang="ru-RU" sz="3200" b="1" dirty="0">
              <a:latin typeface="Monotype Corsiva" pitchFamily="66" charset="0"/>
            </a:endParaRPr>
          </a:p>
          <a:p>
            <a:r>
              <a:rPr lang="ru-RU" sz="3200" b="1" dirty="0">
                <a:latin typeface="Monotype Corsiva" pitchFamily="66" charset="0"/>
              </a:rPr>
              <a:t>- урок должен быть проблемным и развивающим: учитель сам нацеливается на сотрудничество с учениками и умеет направлять учеников на сотрудничество с учителем и одноклассниками</a:t>
            </a:r>
            <a:r>
              <a:rPr lang="ru-RU" sz="3200" b="1" dirty="0" smtClean="0">
                <a:latin typeface="Monotype Corsiva" pitchFamily="66" charset="0"/>
              </a:rPr>
              <a:t>;</a:t>
            </a:r>
            <a:endParaRPr lang="ru-RU" sz="3200" b="1" dirty="0">
              <a:latin typeface="Monotype Corsiva" pitchFamily="66" charset="0"/>
            </a:endParaRPr>
          </a:p>
          <a:p>
            <a:r>
              <a:rPr lang="ru-RU" sz="3200" b="1" dirty="0">
                <a:latin typeface="Monotype Corsiva" pitchFamily="66" charset="0"/>
              </a:rPr>
              <a:t>- учитель организует проблемные и поисковые ситуации, активизирует деятельность учащихся</a:t>
            </a:r>
            <a:r>
              <a:rPr lang="ru-RU" sz="3200" b="1" dirty="0" smtClean="0">
                <a:latin typeface="Monotype Corsiva" pitchFamily="66" charset="0"/>
              </a:rPr>
              <a:t>;</a:t>
            </a:r>
            <a:endParaRPr lang="ru-RU" sz="3200" b="1" dirty="0">
              <a:latin typeface="Monotype Corsiva" pitchFamily="66" charset="0"/>
            </a:endParaRPr>
          </a:p>
          <a:p>
            <a:r>
              <a:rPr lang="ru-RU" sz="3200" b="1" dirty="0">
                <a:latin typeface="Monotype Corsiva" pitchFamily="66" charset="0"/>
              </a:rPr>
              <a:t>- создание условий успешного учения учащихся.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3018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zlattv.ru/wp-content/uploads/2017/03/vopros-otv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14796"/>
            <a:ext cx="4289953" cy="324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64305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Как проектировать 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современный урок</a:t>
            </a:r>
            <a:r>
              <a:rPr lang="ru-RU" sz="5400" b="1" dirty="0" smtClean="0">
                <a:latin typeface="Monotype Corsiva" pitchFamily="66" charset="0"/>
              </a:rPr>
              <a:t>?</a:t>
            </a:r>
            <a:br>
              <a:rPr lang="ru-RU" sz="5400" b="1" dirty="0" smtClean="0">
                <a:latin typeface="Monotype Corsiva" pitchFamily="66" charset="0"/>
              </a:rPr>
            </a:br>
            <a:r>
              <a:rPr lang="ru-RU" sz="5400" b="1" dirty="0" smtClean="0">
                <a:latin typeface="Monotype Corsiva" pitchFamily="66" charset="0"/>
              </a:rPr>
              <a:t>С чего начать? </a:t>
            </a:r>
            <a:endParaRPr lang="ru-RU" sz="5400" b="1" dirty="0">
              <a:latin typeface="Monotype Corsiva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89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Алгоритм проектирования урока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3962" y="1268760"/>
            <a:ext cx="846650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Учителю самому обязательно составить конспект своего урока.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онкретно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определить тему, цели, тип урока и его место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рабочей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программе. (Цели урока сформулировать так, чтобы её понял ученик. Цели рассказывают о пользе урока: как и зачем будем делать, где и как пригодится ученику. Цель урока должен быть достигаема для ученика на уроке, здесь и сейчас. Цель должна исходить из проблемы, актуализации знаний. На современном уроке цель формируется через результаты обучения, выраженный в действиях учащихся)</a:t>
            </a:r>
          </a:p>
          <a:p>
            <a:pPr marL="457200" indent="-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Цели урока должны отражать заданные вопросы в планируемых результатах, и должны составляться по следующей схеме:</a:t>
            </a:r>
          </a:p>
          <a:p>
            <a:pPr marL="457200" indent="-457200"/>
            <a:endParaRPr lang="ru-RU" sz="2000" dirty="0"/>
          </a:p>
          <a:p>
            <a:pPr marL="457200" indent="-457200"/>
            <a:endParaRPr lang="ru-RU" sz="20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9</a:t>
            </a:fld>
            <a:endParaRPr lang="uk-UA"/>
          </a:p>
        </p:txBody>
      </p:sp>
      <p:sp>
        <p:nvSpPr>
          <p:cNvPr id="7" name="Овал 6"/>
          <p:cNvSpPr/>
          <p:nvPr/>
        </p:nvSpPr>
        <p:spPr>
          <a:xfrm>
            <a:off x="2214546" y="4643446"/>
            <a:ext cx="5143536" cy="7858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Активный глагол + объект + условие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0" y="5357826"/>
            <a:ext cx="5000660" cy="13573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Активный глагол: изучать, искать, думать, решать, сотрудничать… и </a:t>
            </a:r>
            <a:r>
              <a:rPr lang="ru-RU" sz="2400" b="1" dirty="0" err="1" smtClean="0">
                <a:latin typeface="Monotype Corsiva" pitchFamily="66" charset="0"/>
              </a:rPr>
              <a:t>тд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143504" y="5500702"/>
            <a:ext cx="3429024" cy="112871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На современном уроке дети ставят цель урока</a:t>
            </a:r>
            <a:endParaRPr lang="ru-RU" sz="2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76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2447</Words>
  <Application>Microsoft Office PowerPoint</Application>
  <PresentationFormat>Экран (4:3)</PresentationFormat>
  <Paragraphs>332</Paragraphs>
  <Slides>35</Slides>
  <Notes>1</Notes>
  <HiddenSlides>5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Специальное оформление</vt:lpstr>
      <vt:lpstr>Современный урок в условиях реализации  ФГОС, как основной компонент качества образования</vt:lpstr>
      <vt:lpstr>Что такое современный урок?</vt:lpstr>
      <vt:lpstr>Чем современный урок отличается от традиционного?</vt:lpstr>
      <vt:lpstr>Слайд 4</vt:lpstr>
      <vt:lpstr>Какие требования к современному уроку в условиях стандарта?</vt:lpstr>
      <vt:lpstr>Требования к современному уроку</vt:lpstr>
      <vt:lpstr>Требования к современному уроку</vt:lpstr>
      <vt:lpstr>Как проектировать современный урок? С чего начать? </vt:lpstr>
      <vt:lpstr>Алгоритм проектирования урока</vt:lpstr>
      <vt:lpstr>Целеполагание </vt:lpstr>
      <vt:lpstr>Триединая цель урока (аспекты)</vt:lpstr>
      <vt:lpstr>Слайд 12</vt:lpstr>
      <vt:lpstr>Слайд 13</vt:lpstr>
      <vt:lpstr>Метод SMART</vt:lpstr>
      <vt:lpstr>Слайд 15</vt:lpstr>
      <vt:lpstr>Слайд 16</vt:lpstr>
      <vt:lpstr>Слайд 17</vt:lpstr>
      <vt:lpstr>Слайд 18</vt:lpstr>
      <vt:lpstr>Слайд 19</vt:lpstr>
      <vt:lpstr>Алгоритм проектирования урока</vt:lpstr>
      <vt:lpstr>Типология уроков</vt:lpstr>
      <vt:lpstr>Типы уроков по ФГОС</vt:lpstr>
      <vt:lpstr>Образовательные структурные элементы урока:</vt:lpstr>
      <vt:lpstr>Структура урока по ФГОС: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Современный урок будет результативным, если </vt:lpstr>
      <vt:lpstr>Слайд 33</vt:lpstr>
      <vt:lpstr>Роль учителя  на современном уроке </vt:lpstr>
      <vt:lpstr>Предлагаю правила на каждый день, которые помогут учителю: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1</cp:lastModifiedBy>
  <cp:revision>94</cp:revision>
  <cp:lastPrinted>2017-05-23T05:07:19Z</cp:lastPrinted>
  <dcterms:created xsi:type="dcterms:W3CDTF">2009-01-08T12:15:48Z</dcterms:created>
  <dcterms:modified xsi:type="dcterms:W3CDTF">2023-03-09T08:55:40Z</dcterms:modified>
</cp:coreProperties>
</file>