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66" r:id="rId5"/>
    <p:sldId id="263" r:id="rId6"/>
    <p:sldId id="264" r:id="rId7"/>
    <p:sldId id="265" r:id="rId8"/>
    <p:sldId id="267" r:id="rId9"/>
    <p:sldId id="268" r:id="rId10"/>
    <p:sldId id="269" r:id="rId11"/>
    <p:sldId id="284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5" r:id="rId20"/>
    <p:sldId id="281" r:id="rId21"/>
    <p:sldId id="282" r:id="rId22"/>
    <p:sldId id="291" r:id="rId23"/>
    <p:sldId id="292" r:id="rId24"/>
    <p:sldId id="287" r:id="rId25"/>
    <p:sldId id="288" r:id="rId26"/>
    <p:sldId id="289" r:id="rId27"/>
    <p:sldId id="290" r:id="rId28"/>
    <p:sldId id="293" r:id="rId29"/>
    <p:sldId id="283" r:id="rId30"/>
    <p:sldId id="286" r:id="rId31"/>
    <p:sldId id="26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5" d="100"/>
          <a:sy n="65" d="100"/>
        </p:scale>
        <p:origin x="-127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14282" y="214290"/>
            <a:ext cx="8643998" cy="635798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14282" y="214290"/>
            <a:ext cx="8643998" cy="635798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 rot="16200000">
            <a:off x="-1678785" y="1678785"/>
            <a:ext cx="6858000" cy="350043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882"/>
            </a:avLst>
          </a:prstGeom>
          <a:blipFill>
            <a:blip r:embed="rId3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85344" y="6596390"/>
            <a:ext cx="4373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Автор шаблона интерактивной игры: Фокина Лидия Петровна</a:t>
            </a:r>
            <a:endParaRPr lang="ru-RU" sz="1100" b="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82"/>
            </a:avLst>
          </a:prstGeom>
          <a:blipFill>
            <a:blip r:embed="rId14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5344" y="6596390"/>
            <a:ext cx="4373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Автор шаблона интерактивной игры: Фокина Лидия Петровна</a:t>
            </a:r>
            <a:endParaRPr lang="ru-RU" sz="1100" b="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citaty.info/files/quote-pictures/562284-smeshariki.jpg" TargetMode="External"/><Relationship Id="rId13" Type="http://schemas.openxmlformats.org/officeDocument/2006/relationships/hyperlink" Target="https://cepia.ru/images/u/pages/269/ruble-2644066-1920.jpg" TargetMode="External"/><Relationship Id="rId18" Type="http://schemas.openxmlformats.org/officeDocument/2006/relationships/hyperlink" Target="https://i.ytimg.com/vi/BcRhr9joS3M/maxresdefault.jpg" TargetMode="External"/><Relationship Id="rId3" Type="http://schemas.openxmlformats.org/officeDocument/2006/relationships/hyperlink" Target="http://finglossy.ru/main" TargetMode="External"/><Relationship Id="rId7" Type="http://schemas.openxmlformats.org/officeDocument/2006/relationships/hyperlink" Target="https://ucare.timepad.ru/953a3036-3c0a-4962-822a-f2c78dfc9295/poster_event_1622670.jpg" TargetMode="External"/><Relationship Id="rId12" Type="http://schemas.openxmlformats.org/officeDocument/2006/relationships/hyperlink" Target="https://nadosro.ru/wp-content/uploads/2020/08/123dsfd.jpg" TargetMode="External"/><Relationship Id="rId17" Type="http://schemas.openxmlformats.org/officeDocument/2006/relationships/hyperlink" Target="https://a-eda.ru/uploads/posts/2020-02/1581072938_4-vida-strahovaniya-pri-oformlenii-kredita.jpg" TargetMode="External"/><Relationship Id="rId2" Type="http://schemas.openxmlformats.org/officeDocument/2006/relationships/hyperlink" Target="https://www.free-wallpapers.su/data/media/3135/big/abs0093.jpg" TargetMode="External"/><Relationship Id="rId16" Type="http://schemas.openxmlformats.org/officeDocument/2006/relationships/hyperlink" Target="https://oracle-patches.com/images/2019/10/20/currency_larg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bs.twimg.com/media/EeNuTORXYAAxxik.jpg" TargetMode="External"/><Relationship Id="rId11" Type="http://schemas.openxmlformats.org/officeDocument/2006/relationships/hyperlink" Target="https://pm1.narvii.com/7564/f01b1cd9143a01155b2473319e2e2deec1f04cd9r1-1157-800v2_hq.jpg" TargetMode="External"/><Relationship Id="rId5" Type="http://schemas.openxmlformats.org/officeDocument/2006/relationships/hyperlink" Target="https://i.ytimg.com/vi/YLFx67jeYGU/maxresdefault.jpg" TargetMode="External"/><Relationship Id="rId15" Type="http://schemas.openxmlformats.org/officeDocument/2006/relationships/hyperlink" Target="https://onlinebankir.ru/wp-content/uploads/2019/07/hello.jpg" TargetMode="External"/><Relationship Id="rId10" Type="http://schemas.openxmlformats.org/officeDocument/2006/relationships/hyperlink" Target="https://img.panama.ua/8/8g/8gbcwgs4sugd.jpg" TargetMode="External"/><Relationship Id="rId4" Type="http://schemas.openxmlformats.org/officeDocument/2006/relationships/hyperlink" Target="https://catherineasquithgallery.com/uploads/posts/2021-03/1614551026_96-p-smeshariki-na-belom-fone-103.png" TargetMode="External"/><Relationship Id="rId9" Type="http://schemas.openxmlformats.org/officeDocument/2006/relationships/hyperlink" Target="https://img.panama.ua/m/mj/mjagkie-magnity-smeshariki-sovunja-vladi-toys-371561-20170828105726.jpg" TargetMode="External"/><Relationship Id="rId14" Type="http://schemas.openxmlformats.org/officeDocument/2006/relationships/hyperlink" Target="https://nur-msk.ru/images/stories/LicOM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3240" y="1857364"/>
            <a:ext cx="5786478" cy="1612901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В стране </a:t>
            </a:r>
            <a:r>
              <a:rPr lang="ru-RU" sz="5400" b="1" dirty="0" err="1" smtClean="0">
                <a:solidFill>
                  <a:srgbClr val="FF0000"/>
                </a:solidFill>
                <a:latin typeface="Comic Sans MS" pitchFamily="66" charset="0"/>
              </a:rPr>
              <a:t>Финансии</a:t>
            </a:r>
            <a:endParaRPr lang="ru-RU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5429264"/>
            <a:ext cx="4786346" cy="1042998"/>
          </a:xfrm>
        </p:spPr>
        <p:txBody>
          <a:bodyPr anchor="ctr">
            <a:normAutofit fontScale="25000" lnSpcReduction="20000"/>
          </a:bodyPr>
          <a:lstStyle/>
          <a:p>
            <a:endParaRPr lang="ru-RU" sz="14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   </a:t>
            </a:r>
          </a:p>
          <a:p>
            <a:r>
              <a:rPr lang="ru-RU" sz="5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истории и обществознания</a:t>
            </a:r>
          </a:p>
          <a:p>
            <a:r>
              <a:rPr lang="ru-RU" sz="5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«СОШ № 1 п. Пристень»</a:t>
            </a:r>
          </a:p>
          <a:p>
            <a:r>
              <a:rPr lang="ru-RU" sz="5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Пристенского р-на Курской обл.</a:t>
            </a:r>
          </a:p>
          <a:p>
            <a:r>
              <a:rPr lang="ru-RU" sz="5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Бекетова Марина Николаевна</a:t>
            </a:r>
          </a:p>
          <a:p>
            <a:endParaRPr lang="ru-RU" sz="1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143240" y="1081070"/>
            <a:ext cx="5786478" cy="757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Интерактивная дидактическая игра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8" name="Рисунок 7" descr="5361517 - копия (3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3571868" cy="4357717"/>
          </a:xfrm>
          <a:prstGeom prst="rect">
            <a:avLst/>
          </a:prstGeom>
        </p:spPr>
      </p:pic>
      <p:pic>
        <p:nvPicPr>
          <p:cNvPr id="9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306" y="3714752"/>
            <a:ext cx="1643074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0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072330" y="3714752"/>
            <a:ext cx="1682610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1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429256" y="3714752"/>
            <a:ext cx="1500198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2" name="Picture 2" descr="https://easyen.ru/logotip/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2143140" cy="571504"/>
          </a:xfrm>
          <a:prstGeom prst="rect">
            <a:avLst/>
          </a:prstGeom>
          <a:solidFill>
            <a:schemeClr val="bg1">
              <a:alpha val="65000"/>
            </a:schemeClr>
          </a:solidFill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286000" y="357166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                           </a:t>
            </a:r>
            <a:r>
              <a:rPr lang="en-US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“</a:t>
            </a:r>
            <a:r>
              <a:rPr lang="ru-RU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Летний марафон интерактивных презентаций</a:t>
            </a:r>
            <a:r>
              <a:rPr lang="en-US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”</a:t>
            </a:r>
            <a:endParaRPr lang="ru-RU" b="1" dirty="0" smtClean="0">
              <a:solidFill>
                <a:srgbClr val="0033CC"/>
              </a:solidFill>
              <a:latin typeface="Adventure" panose="02000503020000020003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9" y="4286256"/>
            <a:ext cx="2000264" cy="21408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538443"/>
            <a:ext cx="4857784" cy="1872853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Буратино всем известный,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Мальчик очень интересный.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богатым быстро стать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___________ решил в землю закопать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3" name="drumroll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Картошку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 builtIn="1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Капитал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3" name="drumroll.wav" builtIn="1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Золотой ключик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dv\Downloads\maxresdefault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500306"/>
            <a:ext cx="4500594" cy="4000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643051"/>
            <a:ext cx="2643206" cy="414340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428736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 первым заданием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786050" y="4357694"/>
            <a:ext cx="1928826" cy="21350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000892" y="4357694"/>
            <a:ext cx="1990709" cy="21431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857752" y="4357694"/>
            <a:ext cx="2000264" cy="21431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285859"/>
            <a:ext cx="4857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Вам нужно проверить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свои знания по теме «Деньги». Нажав на изображение моих товарищей, вы сможете проверить свой ответ.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Желаю удачи!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2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6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15074" y="3929066"/>
            <a:ext cx="2571768" cy="257176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643446"/>
            <a:ext cx="2428892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наличным деньгам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Бумажная купюра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Лежат на карточке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 каждой – цифры и буквы (номинал)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расплачиваться в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Интернет-магазине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Монеты из металла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Оплата коммунальных услуг через телефон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взять доверительный платёж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Нельзя взять в руки, они виртуальные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можно взять в руки, хранить в кошельке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16" name="Прямоугольник 15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4643446"/>
            <a:ext cx="2428892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сбережениям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Зарплата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Часть дохода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Подарок другу на День рождения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хранят, копят, не тратят сразу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Посещение кафе, кинотеатров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Нужны для крупных </a:t>
              </a:r>
              <a:r>
                <a:rPr lang="ru-RU" sz="20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покупок,трат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Поездка на море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хранить на банковском счёте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Покупка нового компьютера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643446"/>
            <a:ext cx="2286016" cy="17696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банковским услугам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24671" cy="2928958"/>
            <a:chOff x="1071538" y="3000372"/>
            <a:chExt cx="4947278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Денежные переводы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Назначение пенсии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7574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Вклады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Расчёт платежей за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коммуналь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ные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услуги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Кредит, ипотека, заём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Указание времени работы банка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Платежи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Назначение пособий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Оплата товаров наличкой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4643446"/>
            <a:ext cx="2571768" cy="180380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защитным признакам денег относятся: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печать «Настоящие»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специальные знаки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Печатаются специальными красками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Серийный номер банкноты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Изготавливаются на специальных </a:t>
              </a:r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фабриках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подпись руководителя ЦБ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Справа нарисован цвет- ной кружочек</a:t>
              </a:r>
              <a:endParaRPr lang="ru-RU" sz="19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Изображение президента страны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Знаки бывают скрытыми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57818" y="4643446"/>
            <a:ext cx="2214578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538443"/>
            <a:ext cx="7715304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>
              <a:tabLst>
                <a:tab pos="8890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характеристике фальшивых денег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поддельные деньги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пользоваться как и настоящими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Могут храниться на карточке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Легко отличаются от настоящих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 них нет знаков защиты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Выпускаются Центральным Банком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только наличные деньги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печать: «Фальшивка»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нельзя использовать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714884"/>
            <a:ext cx="2286016" cy="180345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характеристике денег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Бывают только в бумажном виде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хранить только дома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Бывают наличные и безналичные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Все деньги имеют </a:t>
              </a:r>
              <a:r>
                <a:rPr lang="ru-RU" sz="19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одина</a:t>
              </a:r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sz="19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ковый</a:t>
              </a:r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номинал</a:t>
              </a:r>
              <a:endParaRPr lang="ru-RU" sz="19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- ценность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Получить деньги можно только зарплатой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Нужны для покупок, сбережений 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Обычные бумажки,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значе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ния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не имеют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Нельзя расплачиваться в Интернете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357299"/>
            <a:ext cx="2857520" cy="3872706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428736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И со вторым заданием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справились. Вы снова – </a:t>
            </a: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28860" y="4714884"/>
            <a:ext cx="2071702" cy="1643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715140" y="4714884"/>
            <a:ext cx="2133585" cy="16243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572000" y="4714884"/>
            <a:ext cx="2071702" cy="16529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3000396" cy="35719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Выноска-облако 2"/>
          <p:cNvSpPr/>
          <p:nvPr/>
        </p:nvSpPr>
        <p:spPr>
          <a:xfrm>
            <a:off x="2786050" y="285728"/>
            <a:ext cx="6072230" cy="4071966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Comic Sans MS" pitchFamily="66" charset="0"/>
              </a:rPr>
              <a:t>     </a:t>
            </a:r>
          </a:p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Многознающие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мои!</a:t>
            </a:r>
          </a:p>
          <a:p>
            <a:pPr algn="ctr"/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Мои непоседливые 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друзья, 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во время нашего 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путешествия, 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разбрелись по планете </a:t>
            </a:r>
            <a:r>
              <a:rPr lang="ru-RU" sz="2200" dirty="0" err="1" smtClean="0">
                <a:solidFill>
                  <a:srgbClr val="FF0000"/>
                </a:solidFill>
                <a:latin typeface="Comic Sans MS" pitchFamily="66" charset="0"/>
              </a:rPr>
              <a:t>Финансия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 и мы не можем вернуться домой! Помогите мне собрать всех вместе! </a:t>
            </a:r>
          </a:p>
          <a:p>
            <a:pPr algn="ctr"/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Для этого нужно выполнить задания.</a:t>
            </a:r>
            <a:endParaRPr lang="ru-RU" sz="2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5920" y="785794"/>
            <a:ext cx="4553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86050" y="4571108"/>
            <a:ext cx="2000264" cy="178684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929454" y="4572008"/>
            <a:ext cx="1785950" cy="176718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929190" y="4572008"/>
            <a:ext cx="1857388" cy="174130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Сейчас вам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нужно установить соответствие между терминами, которые используются на планете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Финансия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и их обозначением.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Желаю удачи!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285860"/>
            <a:ext cx="4857784" cy="585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ru-RU" sz="2400" b="1" dirty="0">
              <a:solidFill>
                <a:srgbClr val="68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3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86512" y="3786190"/>
            <a:ext cx="2428892" cy="257176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Бюджет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Расходы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Сбережения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Часть дохода. Их хранят, копят, не тратят сразу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Сумма денег, включает доходы и расходы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Траты, уменьшают сумму 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2" descr="C:\Users\dv\Downloads\8gbcwgs4sug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285884" cy="11430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Страхование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Пин-код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Кодовое слово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Используется для проверки личности человека в банке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Оплата страховой компанией ущерба при несчастных случаях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Четыре цифры. Нужен для использования банковской карты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2976" y="5357826"/>
            <a:ext cx="1354672" cy="11994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Купюра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Баланс счёта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Акции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Ценные бумаги, выпускаются акционерным обществом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Количество (сколько всего) денег на счёте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Picture 2" descr="C:\Users\dv\Downloads\562284-sme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571636" cy="12239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Кэшбек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Евро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Иностранная валюта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Сумма денег в долг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скидка при покупке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513605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Автоплатёж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Банкротство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Банкротство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денег, делается из металла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услуга, помогает вовремя платить по счетам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Отсутствие денежных средств для погашения долга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643074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Реквизиты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Эмиссия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Заём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19050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Получение денег в финансовой организации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32004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Основная информация документа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57554" y="44958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Выпуск денег в обращение. Денег в стране становится больше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099" y="5357826"/>
            <a:ext cx="1714513" cy="120983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Купюра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Баланс счёта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Акции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Ценные бумаги, выпускаются акционерным обществом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Количество (сколько всего) денег на счёте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513605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Семейный бюджет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Личный финансовый план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Фальшивые деньги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Поддельные наличные деньги, на них нет знаков защиты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Все доходы и расходы семьи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План доходов, расходов и сбережений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2" descr="C:\Users\dv\Downloads\562284-sme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571636" cy="12239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928794" y="285728"/>
            <a:ext cx="6715172" cy="2643206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 со всеми заданиями и очень мне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помогли – все мои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друзья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рядом.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Теперь мы сможем вернуться домой! 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Спасибо!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1142984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0_91101_21490ff6_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4348" y="2643182"/>
            <a:ext cx="7500990" cy="392909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15075" y="3857628"/>
            <a:ext cx="2571768" cy="26336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285859"/>
            <a:ext cx="4857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Давайте проверим,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какие у вас знания о финансах.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Если вы будете отвечать на загадки верно, то я со своими товарищами смогу отправиться домой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. (Если вам понадобится подсказка, то щелкните дважды по кнопке перехода на клавиатуре вашего ноутбука или компьютера.)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Я надеюсь на вас!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1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14744" y="928670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А вы оцените наше путешествие: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71736" y="4643446"/>
            <a:ext cx="2000264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58016" y="4643446"/>
            <a:ext cx="1857388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4876" y="4643446"/>
            <a:ext cx="2000264" cy="184484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8" name="Рисунок 7" descr="0_91101_21490ff6_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57158" y="1285860"/>
            <a:ext cx="2571768" cy="5000660"/>
          </a:xfrm>
          <a:prstGeom prst="rect">
            <a:avLst/>
          </a:prstGeom>
        </p:spPr>
      </p:pic>
      <p:sp>
        <p:nvSpPr>
          <p:cNvPr id="9" name="Овал 1"/>
          <p:cNvSpPr/>
          <p:nvPr/>
        </p:nvSpPr>
        <p:spPr>
          <a:xfrm>
            <a:off x="3643306" y="1714488"/>
            <a:ext cx="360000" cy="36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2"/>
          <p:cNvSpPr/>
          <p:nvPr/>
        </p:nvSpPr>
        <p:spPr>
          <a:xfrm>
            <a:off x="3643306" y="2285992"/>
            <a:ext cx="360000" cy="3600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3"/>
          <p:cNvSpPr/>
          <p:nvPr/>
        </p:nvSpPr>
        <p:spPr>
          <a:xfrm>
            <a:off x="3643306" y="2857496"/>
            <a:ext cx="360000" cy="360000"/>
          </a:xfrm>
          <a:prstGeom prst="ellipse">
            <a:avLst/>
          </a:prstGeom>
          <a:solidFill>
            <a:srgbClr val="C0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4071934" y="1643050"/>
            <a:ext cx="3247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отличное;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3" name="Прямоугольник 4"/>
          <p:cNvSpPr/>
          <p:nvPr/>
        </p:nvSpPr>
        <p:spPr>
          <a:xfrm>
            <a:off x="4071934" y="2214554"/>
            <a:ext cx="2197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хорошее;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4" name="Прямоугольник 5"/>
          <p:cNvSpPr/>
          <p:nvPr/>
        </p:nvSpPr>
        <p:spPr>
          <a:xfrm>
            <a:off x="4071934" y="2786058"/>
            <a:ext cx="3352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удовлетворительное.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715040" cy="500066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Информационные источники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Картинка для фона </a:t>
            </a:r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https://www.free-wallpapers.su/data/media/3135/big/abs0093.jpg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hlinkClick r:id="rId3"/>
              </a:rPr>
              <a:t>http://finglossy.ru/main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 - </a:t>
            </a:r>
            <a:r>
              <a:rPr lang="ru-RU" sz="1400" dirty="0" smtClean="0"/>
              <a:t>глоссарий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4"/>
              </a:rPr>
              <a:t>https://catherineasquithgallery.com/uploads/posts/2021-03/1614551026_96-p-smeshariki-na-belom-fone 103.png</a:t>
            </a:r>
            <a:r>
              <a:rPr lang="ru-RU" sz="1400" dirty="0" smtClean="0"/>
              <a:t>  - </a:t>
            </a:r>
            <a:r>
              <a:rPr lang="ru-RU" sz="1400" dirty="0" err="1" smtClean="0"/>
              <a:t>Лосяш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u="sng" dirty="0" smtClean="0">
                <a:hlinkClick r:id="rId5"/>
              </a:rPr>
              <a:t>https://i.ytimg.com/vi/YLFx67jeYGU/maxresdefault.jpg</a:t>
            </a:r>
            <a:r>
              <a:rPr lang="ru-RU" sz="1400" u="sng" dirty="0" smtClean="0"/>
              <a:t> </a:t>
            </a:r>
            <a:r>
              <a:rPr lang="ru-RU" sz="1400" dirty="0" smtClean="0"/>
              <a:t>- </a:t>
            </a:r>
            <a:r>
              <a:rPr lang="ru-RU" sz="1400" dirty="0" err="1" smtClean="0"/>
              <a:t>Копатыч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u="sng" dirty="0" smtClean="0">
                <a:hlinkClick r:id="rId6"/>
              </a:rPr>
              <a:t>https://pbs.twimg.com/media/EeNuTORXYAAxxik.jpg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Бараш</a:t>
            </a:r>
            <a:r>
              <a:rPr lang="ru-RU" sz="1400" dirty="0" smtClean="0"/>
              <a:t> и </a:t>
            </a:r>
            <a:r>
              <a:rPr lang="ru-RU" sz="1400" dirty="0" err="1" smtClean="0"/>
              <a:t>Нюша</a:t>
            </a:r>
            <a:endParaRPr lang="ru-RU" sz="1400" dirty="0" smtClean="0"/>
          </a:p>
          <a:p>
            <a:pPr>
              <a:buNone/>
            </a:pPr>
            <a:r>
              <a:rPr lang="ru-RU" sz="1400" u="sng" dirty="0" smtClean="0">
                <a:hlinkClick r:id="rId7"/>
              </a:rPr>
              <a:t>https://ucare.timepad.ru/953a3036-3c0a-4962-822a-f2c78dfc9295/poster_event_1622670.jpg</a:t>
            </a:r>
            <a:r>
              <a:rPr lang="ru-RU" sz="1400" dirty="0" smtClean="0"/>
              <a:t> - </a:t>
            </a:r>
            <a:r>
              <a:rPr lang="ru-RU" sz="1400" dirty="0" err="1" smtClean="0"/>
              <a:t>Крош</a:t>
            </a:r>
            <a:endParaRPr lang="ru-RU" sz="1400" dirty="0" smtClean="0"/>
          </a:p>
          <a:p>
            <a:pPr>
              <a:buNone/>
            </a:pPr>
            <a:r>
              <a:rPr lang="ru-RU" sz="1400" u="sng" dirty="0" smtClean="0">
                <a:hlinkClick r:id="rId8"/>
              </a:rPr>
              <a:t>https://citaty.info/files/quote-pictures/562284-smeshariki.jpg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Карыч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u="sng" dirty="0" smtClean="0">
                <a:hlinkClick r:id="rId9"/>
              </a:rPr>
              <a:t>https://img.panama.ua/m/mj/mjagkie-magnity-smeshariki-sovunja-vladi-toys-371561-20170828105726.jpg</a:t>
            </a:r>
            <a:r>
              <a:rPr lang="ru-RU" sz="1400" u="sng" dirty="0" smtClean="0"/>
              <a:t> - </a:t>
            </a:r>
            <a:r>
              <a:rPr lang="ru-RU" sz="1400" dirty="0" err="1" smtClean="0"/>
              <a:t>Совунья</a:t>
            </a:r>
            <a:r>
              <a:rPr lang="ru-RU" sz="1400" dirty="0" smtClean="0"/>
              <a:t> 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0"/>
              </a:rPr>
              <a:t>https://img.panama.ua/8/8g/8gbcwgs4sugd.jpg</a:t>
            </a:r>
            <a:r>
              <a:rPr lang="ru-RU" sz="1400" dirty="0" smtClean="0"/>
              <a:t>  - Ежик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1"/>
              </a:rPr>
              <a:t>https://pm1.narvii.com/7564/f01b1cd9143a01155b2473319e2e2deec1f04cd9r1-1157-800v2_hq.jpg</a:t>
            </a:r>
            <a:r>
              <a:rPr lang="ru-RU" sz="1400" dirty="0" smtClean="0"/>
              <a:t> - все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2"/>
              </a:rPr>
              <a:t>https://nadosro.ru/wp-content/uploads/2020/08/123dsfd.jpg</a:t>
            </a:r>
            <a:r>
              <a:rPr lang="ru-RU" sz="1400" dirty="0" smtClean="0"/>
              <a:t> -Свинья - копилка</a:t>
            </a:r>
          </a:p>
          <a:p>
            <a:pPr>
              <a:buNone/>
            </a:pPr>
            <a:r>
              <a:rPr lang="ru-RU" sz="1400" u="sng" dirty="0" smtClean="0">
                <a:hlinkClick r:id="rId13"/>
              </a:rPr>
              <a:t>https://cepia.ru/images/u/pages/269/ruble-2644066-1920.jpg</a:t>
            </a:r>
            <a:r>
              <a:rPr lang="ru-RU" sz="1400" dirty="0" smtClean="0"/>
              <a:t> - купюры</a:t>
            </a:r>
          </a:p>
          <a:p>
            <a:pPr>
              <a:buNone/>
            </a:pPr>
            <a:r>
              <a:rPr lang="ru-RU" sz="1400" u="sng" dirty="0" smtClean="0">
                <a:hlinkClick r:id="rId14"/>
              </a:rPr>
              <a:t>https://nur-msk.ru/images/stories/LicOMS.jpg</a:t>
            </a:r>
            <a:r>
              <a:rPr lang="ru-RU" sz="1400" dirty="0" smtClean="0"/>
              <a:t> - лицензия</a:t>
            </a:r>
          </a:p>
          <a:p>
            <a:pPr>
              <a:buNone/>
            </a:pPr>
            <a:r>
              <a:rPr lang="ru-RU" sz="1400" u="sng" dirty="0" smtClean="0">
                <a:hlinkClick r:id="rId15"/>
              </a:rPr>
              <a:t>https://onlinebankir.ru/wp-content/uploads/2019/07/hello.jpg</a:t>
            </a:r>
            <a:r>
              <a:rPr lang="ru-RU" sz="1400" dirty="0" smtClean="0"/>
              <a:t> - процент</a:t>
            </a:r>
          </a:p>
          <a:p>
            <a:pPr>
              <a:buNone/>
            </a:pPr>
            <a:r>
              <a:rPr lang="ru-RU" sz="1400" u="sng" dirty="0" smtClean="0">
                <a:hlinkClick r:id="rId16"/>
              </a:rPr>
              <a:t>https://oracle-patches.com/images/2019/10/20/currency_large.jpg</a:t>
            </a:r>
            <a:r>
              <a:rPr lang="ru-RU" sz="1400" dirty="0" smtClean="0"/>
              <a:t> - валюта	</a:t>
            </a:r>
          </a:p>
          <a:p>
            <a:pPr>
              <a:buNone/>
            </a:pPr>
            <a:r>
              <a:rPr lang="ru-RU" sz="1400" u="sng" dirty="0" smtClean="0">
                <a:hlinkClick r:id="rId17"/>
              </a:rPr>
              <a:t>https://a-eda.ru/uploads/posts/2020-02/1581072938_4-vida-strahovaniya-pri-oformlenii-kredita.jpg</a:t>
            </a:r>
            <a:r>
              <a:rPr lang="ru-RU" sz="1400" dirty="0" smtClean="0"/>
              <a:t> - кредит</a:t>
            </a:r>
          </a:p>
          <a:p>
            <a:pPr>
              <a:buNone/>
            </a:pPr>
            <a:r>
              <a:rPr lang="ru-RU" sz="1400" u="sng" dirty="0" smtClean="0">
                <a:hlinkClick r:id="rId18"/>
              </a:rPr>
              <a:t>https://i.ytimg.com/vi/BcRhr9joS3M/maxresdefault.jpg</a:t>
            </a:r>
            <a:r>
              <a:rPr lang="ru-RU" sz="1400" dirty="0" smtClean="0"/>
              <a:t> - капитал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15" y="557214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Авторские права на шаблон игры принадлежат учителю начальных классов МКОУ «СОШ ст. Евсино» Фокиной Лидии Петровне.</a:t>
            </a:r>
          </a:p>
          <a:p>
            <a:pPr algn="just"/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algn="just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Автор дает согласие использовать данный ресурс при условии обязательного указания авторства.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dv\Downloads\123ds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86058"/>
            <a:ext cx="4429156" cy="371634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70945" y="4643447"/>
            <a:ext cx="1915898" cy="185738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Доходы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5" name="chimes.wav" builtIn="1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Сбережения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Финансы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428992" y="2214554"/>
            <a:ext cx="4643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34" y="357166"/>
            <a:ext cx="4714908" cy="2143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нам комфортно жить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деньги отложить,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Сделать накопления.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Зря не тратить, а растить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________________</a:t>
            </a:r>
          </a:p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500570"/>
            <a:ext cx="2062147" cy="198743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>
            <a:hlinkClick r:id="" action="ppaction://noaction">
              <a:snd r:embed="rId3" name="drumroll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карта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 builtIn="1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Купюра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3" name="drumroll.wav" builtIn="1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428604"/>
            <a:ext cx="4500594" cy="214526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Есть, ребята у меня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Друг мой замечательный.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 поможет мне всегда: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Советом иль деньжатами.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наличкой долг отдать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мне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_______собрать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Users\dv\Downloads\ruble-2644066-19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928934"/>
            <a:ext cx="4214842" cy="348319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643446"/>
            <a:ext cx="1928825" cy="18573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Скругленный прямоугольник 11">
            <a:hlinkClick r:id="" action="ppaction://noaction">
              <a:snd r:embed="rId3" name="chimes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Лицензия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28605"/>
            <a:ext cx="4643470" cy="323492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Тебе нужно взять кредит?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торопись к знакомым.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Смело в банк ты поспеши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будет всё готово.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Роспись ставить не стремись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Лёгкою рукою,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Ты сначала убедись,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Владеет банк __________, какою?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Доверенность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Грамота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46772" y="5938928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3553" name="Picture 1" descr="C:\Users\dv\Downloads\LicOM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786190"/>
            <a:ext cx="4357718" cy="264318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" action="ppaction://noaction">
              <a:snd r:embed="rId2" name="drumroll.wav" builtIn="1"/>
            </a:hlinkClick>
          </p:cNvPr>
          <p:cNvSpPr/>
          <p:nvPr/>
        </p:nvSpPr>
        <p:spPr>
          <a:xfrm>
            <a:off x="5500694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Заём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58016" y="4429132"/>
            <a:ext cx="1928827" cy="207170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71472" y="428605"/>
            <a:ext cx="4572032" cy="2553891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Прежде чем кредиты брать,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договор читать: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Там условия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оплаты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(Доживёшь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 до зарплаты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?)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спеши ты подписать –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нам ________   узнать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drumroll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Долг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 builtIn="1"/>
            </a:hlinkClick>
          </p:cNvPr>
          <p:cNvSpPr/>
          <p:nvPr/>
        </p:nvSpPr>
        <p:spPr>
          <a:xfrm>
            <a:off x="5500694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Процент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1" name="Picture 3" descr="C:\Users\dv\Downloads\hell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143248"/>
            <a:ext cx="4429156" cy="32861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572008"/>
            <a:ext cx="1990709" cy="1910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Скругленный прямоугольник 11">
            <a:hlinkClick r:id="" action="ppaction://noaction">
              <a:snd r:embed="rId3" name="chimes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Валюта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4857784" cy="3166824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Съездить я решил, друзья,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далёкие моря,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 есть – за границу.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Прагу, Лондон посмотреть,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может,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сразу в Ниццу!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за обеды заплатить,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Подарки,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турмаршруты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Рубли мне нужно поменять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иностранную ____________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Одежда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 builtIn="1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Пища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46772" y="5938928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7" name="Picture 3" descr="C:\Users\dv\Downloads\currency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714752"/>
            <a:ext cx="4500594" cy="278608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" action="ppaction://noaction">
              <a:snd r:embed="rId2" name="drumroll.wav" builtIn="1"/>
            </a:hlinkClick>
          </p:cNvPr>
          <p:cNvSpPr/>
          <p:nvPr/>
        </p:nvSpPr>
        <p:spPr>
          <a:xfrm>
            <a:off x="5500694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Страховка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786578" y="4572008"/>
            <a:ext cx="2000264" cy="1910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538443"/>
            <a:ext cx="4786346" cy="1872853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Всем известно, что финансы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Часто нам поют романсы.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бы классно жить, быть в форме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Можно нам ________   оформить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drumroll.wav" builtIn="1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Comic Sans MS" pitchFamily="66" charset="0"/>
              </a:rPr>
              <a:t>Пин-код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 builtIn="1"/>
            </a:hlinkClick>
          </p:cNvPr>
          <p:cNvSpPr/>
          <p:nvPr/>
        </p:nvSpPr>
        <p:spPr>
          <a:xfrm>
            <a:off x="5500694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481" name="Picture 1" descr="C:\Users\dv\Downloads\1581072938_4-vida-strahovaniya-pri-oformlenii-kredit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786058"/>
            <a:ext cx="4572032" cy="35719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93895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  <a:effectLst>
          <a:glow rad="63500">
            <a:schemeClr val="accent3">
              <a:satMod val="175000"/>
              <a:alpha val="40000"/>
            </a:schemeClr>
          </a:glow>
        </a:effectLst>
      </a:spPr>
      <a:bodyPr rtlCol="0" anchor="ctr"/>
      <a:lstStyle>
        <a:defPPr algn="ctr">
          <a:defRPr sz="2400" b="1" dirty="0">
            <a:solidFill>
              <a:schemeClr val="accent1">
                <a:lumMod val="7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1026</Words>
  <PresentationFormat>Экран (4:3)</PresentationFormat>
  <Paragraphs>250</Paragraphs>
  <Slides>31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В стране Финансии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Золушка</dc:title>
  <dc:creator>Фокина Лидия Петровна</dc:creator>
  <cp:keywords>Шаблон интерактивной игры</cp:keywords>
  <cp:lastModifiedBy>dv</cp:lastModifiedBy>
  <cp:revision>92</cp:revision>
  <dcterms:created xsi:type="dcterms:W3CDTF">2020-01-18T12:09:43Z</dcterms:created>
  <dcterms:modified xsi:type="dcterms:W3CDTF">2021-08-18T20:20:34Z</dcterms:modified>
</cp:coreProperties>
</file>